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0"/>
  </p:notesMasterIdLst>
  <p:sldIdLst>
    <p:sldId id="266" r:id="rId4"/>
    <p:sldId id="410" r:id="rId5"/>
    <p:sldId id="411" r:id="rId6"/>
    <p:sldId id="267" r:id="rId7"/>
    <p:sldId id="403" r:id="rId8"/>
    <p:sldId id="259" r:id="rId9"/>
    <p:sldId id="404" r:id="rId10"/>
    <p:sldId id="264" r:id="rId11"/>
    <p:sldId id="408" r:id="rId12"/>
    <p:sldId id="265" r:id="rId13"/>
    <p:sldId id="413" r:id="rId14"/>
    <p:sldId id="414" r:id="rId15"/>
    <p:sldId id="415" r:id="rId16"/>
    <p:sldId id="416" r:id="rId17"/>
    <p:sldId id="417" r:id="rId18"/>
    <p:sldId id="418" r:id="rId19"/>
    <p:sldId id="419" r:id="rId20"/>
    <p:sldId id="420" r:id="rId21"/>
    <p:sldId id="421" r:id="rId22"/>
    <p:sldId id="256" r:id="rId23"/>
    <p:sldId id="372" r:id="rId24"/>
    <p:sldId id="257" r:id="rId25"/>
    <p:sldId id="399" r:id="rId26"/>
    <p:sldId id="402" r:id="rId27"/>
    <p:sldId id="401" r:id="rId28"/>
    <p:sldId id="355" r:id="rId29"/>
    <p:sldId id="353" r:id="rId30"/>
    <p:sldId id="354" r:id="rId31"/>
    <p:sldId id="376" r:id="rId32"/>
    <p:sldId id="405" r:id="rId33"/>
    <p:sldId id="356" r:id="rId34"/>
    <p:sldId id="409" r:id="rId35"/>
    <p:sldId id="258" r:id="rId36"/>
    <p:sldId id="378" r:id="rId37"/>
    <p:sldId id="379" r:id="rId38"/>
    <p:sldId id="260" r:id="rId39"/>
    <p:sldId id="284" r:id="rId40"/>
    <p:sldId id="261" r:id="rId41"/>
    <p:sldId id="340" r:id="rId42"/>
    <p:sldId id="346" r:id="rId43"/>
    <p:sldId id="280" r:id="rId44"/>
    <p:sldId id="320" r:id="rId45"/>
    <p:sldId id="380" r:id="rId46"/>
    <p:sldId id="382" r:id="rId47"/>
    <p:sldId id="383" r:id="rId48"/>
    <p:sldId id="392" r:id="rId49"/>
    <p:sldId id="385" r:id="rId50"/>
    <p:sldId id="393" r:id="rId51"/>
    <p:sldId id="394" r:id="rId52"/>
    <p:sldId id="386" r:id="rId53"/>
    <p:sldId id="387" r:id="rId54"/>
    <p:sldId id="388" r:id="rId55"/>
    <p:sldId id="390" r:id="rId56"/>
    <p:sldId id="389" r:id="rId57"/>
    <p:sldId id="395" r:id="rId58"/>
    <p:sldId id="391" r:id="rId59"/>
    <p:sldId id="364" r:id="rId60"/>
    <p:sldId id="365" r:id="rId61"/>
    <p:sldId id="366" r:id="rId62"/>
    <p:sldId id="367" r:id="rId63"/>
    <p:sldId id="368" r:id="rId64"/>
    <p:sldId id="369" r:id="rId65"/>
    <p:sldId id="370" r:id="rId66"/>
    <p:sldId id="339" r:id="rId67"/>
    <p:sldId id="328" r:id="rId68"/>
    <p:sldId id="412" r:id="rId6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79" autoAdjust="0"/>
    <p:restoredTop sz="95320" autoAdjust="0"/>
  </p:normalViewPr>
  <p:slideViewPr>
    <p:cSldViewPr>
      <p:cViewPr varScale="1">
        <p:scale>
          <a:sx n="87" d="100"/>
          <a:sy n="87" d="100"/>
        </p:scale>
        <p:origin x="1574"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1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______8.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jsolhusvik\Desktop\web_sta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zbdztn\Documents\SC\IISW\Author%20region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xml"/><Relationship Id="rId4" Type="http://schemas.openxmlformats.org/officeDocument/2006/relationships/package" Target="../embeddings/Microsoft_Excel_______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4E10-0B4B-97E8-9EC1BF18C87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E10-0B4B-97E8-9EC1BF18C87D}"/>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4E10-0B4B-97E8-9EC1BF18C87D}"/>
              </c:ext>
            </c:extLst>
          </c:dPt>
          <c:cat>
            <c:strRef>
              <c:f>'Pivot table'!$E$5:$E$7</c:f>
              <c:strCache>
                <c:ptCount val="3"/>
                <c:pt idx="0">
                  <c:v>Asia</c:v>
                </c:pt>
                <c:pt idx="1">
                  <c:v>Europe</c:v>
                </c:pt>
                <c:pt idx="2">
                  <c:v>North America</c:v>
                </c:pt>
              </c:strCache>
            </c:strRef>
          </c:cat>
          <c:val>
            <c:numRef>
              <c:f>'Pivot table'!$F$5:$F$7</c:f>
              <c:numCache>
                <c:formatCode>General</c:formatCode>
                <c:ptCount val="3"/>
                <c:pt idx="0">
                  <c:v>48</c:v>
                </c:pt>
                <c:pt idx="1">
                  <c:v>45</c:v>
                </c:pt>
                <c:pt idx="2">
                  <c:v>26</c:v>
                </c:pt>
              </c:numCache>
            </c:numRef>
          </c:val>
          <c:extLst>
            <c:ext xmlns:c16="http://schemas.microsoft.com/office/drawing/2014/chart" uri="{C3380CC4-5D6E-409C-BE32-E72D297353CC}">
              <c16:uniqueId val="{00000006-4E10-0B4B-97E8-9EC1BF18C87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Number</a:t>
            </a:r>
            <a:r>
              <a:rPr lang="en-US" sz="2000" b="1" baseline="0" dirty="0"/>
              <a:t> of Paper by Subjects</a:t>
            </a:r>
            <a:endParaRPr lang="en-US" sz="2000" b="1"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'Pivot table'!$C$196</c:f>
              <c:strCache>
                <c:ptCount val="1"/>
                <c:pt idx="0">
                  <c:v>Accepted Paper</c:v>
                </c:pt>
              </c:strCache>
            </c:strRef>
          </c:tx>
          <c:spPr>
            <a:solidFill>
              <a:schemeClr val="accent1">
                <a:shade val="76000"/>
              </a:schemeClr>
            </a:solidFill>
            <a:ln>
              <a:noFill/>
            </a:ln>
            <a:effectLst/>
          </c:spPr>
          <c:invertIfNegative val="0"/>
          <c:cat>
            <c:strRef>
              <c:f>'Pivot table'!$B$197:$B$211</c:f>
              <c:strCache>
                <c:ptCount val="15"/>
                <c:pt idx="0">
                  <c:v>Specialty Imaging</c:v>
                </c:pt>
                <c:pt idx="1">
                  <c:v>Pixels &amp; Optics</c:v>
                </c:pt>
                <c:pt idx="2">
                  <c:v>Range Imaging</c:v>
                </c:pt>
                <c:pt idx="3">
                  <c:v>High Dynamic Range</c:v>
                </c:pt>
                <c:pt idx="4">
                  <c:v>High Speed</c:v>
                </c:pt>
                <c:pt idx="5">
                  <c:v>Noise</c:v>
                </c:pt>
                <c:pt idx="6">
                  <c:v>Global Shutter</c:v>
                </c:pt>
                <c:pt idx="7">
                  <c:v>Photon Counting</c:v>
                </c:pt>
                <c:pt idx="8">
                  <c:v>Non-visible Imaging</c:v>
                </c:pt>
                <c:pt idx="9">
                  <c:v>Stacking and Small Pixels</c:v>
                </c:pt>
                <c:pt idx="10">
                  <c:v>Characterization</c:v>
                </c:pt>
                <c:pt idx="11">
                  <c:v>ADC Design</c:v>
                </c:pt>
                <c:pt idx="12">
                  <c:v>New Applications</c:v>
                </c:pt>
                <c:pt idx="13">
                  <c:v>Image Sensor Optics</c:v>
                </c:pt>
                <c:pt idx="14">
                  <c:v>Stacking</c:v>
                </c:pt>
              </c:strCache>
            </c:strRef>
          </c:cat>
          <c:val>
            <c:numRef>
              <c:f>'Pivot table'!$C$197:$C$211</c:f>
              <c:numCache>
                <c:formatCode>General</c:formatCode>
                <c:ptCount val="15"/>
                <c:pt idx="0">
                  <c:v>11</c:v>
                </c:pt>
                <c:pt idx="1">
                  <c:v>10</c:v>
                </c:pt>
                <c:pt idx="2">
                  <c:v>9</c:v>
                </c:pt>
                <c:pt idx="3">
                  <c:v>10</c:v>
                </c:pt>
                <c:pt idx="4">
                  <c:v>7</c:v>
                </c:pt>
                <c:pt idx="5">
                  <c:v>8</c:v>
                </c:pt>
                <c:pt idx="6">
                  <c:v>7</c:v>
                </c:pt>
                <c:pt idx="7">
                  <c:v>8</c:v>
                </c:pt>
                <c:pt idx="8">
                  <c:v>6</c:v>
                </c:pt>
                <c:pt idx="9">
                  <c:v>6</c:v>
                </c:pt>
                <c:pt idx="10">
                  <c:v>1</c:v>
                </c:pt>
                <c:pt idx="11">
                  <c:v>1</c:v>
                </c:pt>
                <c:pt idx="12">
                  <c:v>3</c:v>
                </c:pt>
                <c:pt idx="13">
                  <c:v>1</c:v>
                </c:pt>
                <c:pt idx="14">
                  <c:v>1</c:v>
                </c:pt>
              </c:numCache>
            </c:numRef>
          </c:val>
          <c:extLst>
            <c:ext xmlns:c16="http://schemas.microsoft.com/office/drawing/2014/chart" uri="{C3380CC4-5D6E-409C-BE32-E72D297353CC}">
              <c16:uniqueId val="{00000000-26F0-1146-AC1E-8311C872512B}"/>
            </c:ext>
          </c:extLst>
        </c:ser>
        <c:ser>
          <c:idx val="1"/>
          <c:order val="1"/>
          <c:tx>
            <c:strRef>
              <c:f>'Pivot table'!$D$196</c:f>
              <c:strCache>
                <c:ptCount val="1"/>
                <c:pt idx="0">
                  <c:v>Submitted Paper</c:v>
                </c:pt>
              </c:strCache>
            </c:strRef>
          </c:tx>
          <c:spPr>
            <a:solidFill>
              <a:schemeClr val="accent1">
                <a:tint val="77000"/>
              </a:schemeClr>
            </a:solidFill>
            <a:ln>
              <a:noFill/>
            </a:ln>
            <a:effectLst/>
          </c:spPr>
          <c:invertIfNegative val="0"/>
          <c:cat>
            <c:strRef>
              <c:f>'Pivot table'!$B$197:$B$211</c:f>
              <c:strCache>
                <c:ptCount val="15"/>
                <c:pt idx="0">
                  <c:v>Specialty Imaging</c:v>
                </c:pt>
                <c:pt idx="1">
                  <c:v>Pixels &amp; Optics</c:v>
                </c:pt>
                <c:pt idx="2">
                  <c:v>Range Imaging</c:v>
                </c:pt>
                <c:pt idx="3">
                  <c:v>High Dynamic Range</c:v>
                </c:pt>
                <c:pt idx="4">
                  <c:v>High Speed</c:v>
                </c:pt>
                <c:pt idx="5">
                  <c:v>Noise</c:v>
                </c:pt>
                <c:pt idx="6">
                  <c:v>Global Shutter</c:v>
                </c:pt>
                <c:pt idx="7">
                  <c:v>Photon Counting</c:v>
                </c:pt>
                <c:pt idx="8">
                  <c:v>Non-visible Imaging</c:v>
                </c:pt>
                <c:pt idx="9">
                  <c:v>Stacking and Small Pixels</c:v>
                </c:pt>
                <c:pt idx="10">
                  <c:v>Characterization</c:v>
                </c:pt>
                <c:pt idx="11">
                  <c:v>ADC Design</c:v>
                </c:pt>
                <c:pt idx="12">
                  <c:v>New Applications</c:v>
                </c:pt>
                <c:pt idx="13">
                  <c:v>Image Sensor Optics</c:v>
                </c:pt>
                <c:pt idx="14">
                  <c:v>Stacking</c:v>
                </c:pt>
              </c:strCache>
            </c:strRef>
          </c:cat>
          <c:val>
            <c:numRef>
              <c:f>'Pivot table'!$D$197:$D$211</c:f>
              <c:numCache>
                <c:formatCode>General</c:formatCode>
                <c:ptCount val="15"/>
                <c:pt idx="0">
                  <c:v>4</c:v>
                </c:pt>
                <c:pt idx="1">
                  <c:v>3</c:v>
                </c:pt>
                <c:pt idx="2">
                  <c:v>4</c:v>
                </c:pt>
                <c:pt idx="3">
                  <c:v>2</c:v>
                </c:pt>
                <c:pt idx="4">
                  <c:v>4</c:v>
                </c:pt>
                <c:pt idx="5">
                  <c:v>3</c:v>
                </c:pt>
                <c:pt idx="6">
                  <c:v>2</c:v>
                </c:pt>
                <c:pt idx="7">
                  <c:v>1</c:v>
                </c:pt>
                <c:pt idx="8">
                  <c:v>0</c:v>
                </c:pt>
                <c:pt idx="9">
                  <c:v>0</c:v>
                </c:pt>
                <c:pt idx="10">
                  <c:v>4</c:v>
                </c:pt>
                <c:pt idx="11">
                  <c:v>2</c:v>
                </c:pt>
                <c:pt idx="12">
                  <c:v>0</c:v>
                </c:pt>
                <c:pt idx="13">
                  <c:v>1</c:v>
                </c:pt>
                <c:pt idx="14">
                  <c:v>0</c:v>
                </c:pt>
              </c:numCache>
            </c:numRef>
          </c:val>
          <c:extLst>
            <c:ext xmlns:c16="http://schemas.microsoft.com/office/drawing/2014/chart" uri="{C3380CC4-5D6E-409C-BE32-E72D297353CC}">
              <c16:uniqueId val="{00000001-26F0-1146-AC1E-8311C872512B}"/>
            </c:ext>
          </c:extLst>
        </c:ser>
        <c:dLbls>
          <c:showLegendKey val="0"/>
          <c:showVal val="0"/>
          <c:showCatName val="0"/>
          <c:showSerName val="0"/>
          <c:showPercent val="0"/>
          <c:showBubbleSize val="0"/>
        </c:dLbls>
        <c:gapWidth val="50"/>
        <c:overlap val="100"/>
        <c:axId val="350667856"/>
        <c:axId val="350668248"/>
      </c:barChart>
      <c:catAx>
        <c:axId val="3506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50668248"/>
        <c:crosses val="autoZero"/>
        <c:auto val="1"/>
        <c:lblAlgn val="ctr"/>
        <c:lblOffset val="100"/>
        <c:noMultiLvlLbl val="0"/>
      </c:catAx>
      <c:valAx>
        <c:axId val="350668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667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a:t>
            </a:r>
            <a:r>
              <a:rPr lang="en-US" baseline="0"/>
              <a:t> visitors</a:t>
            </a:r>
            <a:endParaRPr lang="en-US"/>
          </a:p>
          <a:p>
            <a:pPr>
              <a:defRPr/>
            </a:pPr>
            <a:r>
              <a:rPr lang="en-US"/>
              <a:t>www.imagesensors.org</a:t>
            </a:r>
          </a:p>
        </c:rich>
      </c:tx>
      <c:layout/>
      <c:overlay val="0"/>
    </c:title>
    <c:autoTitleDeleted val="0"/>
    <c:plotArea>
      <c:layout/>
      <c:scatterChart>
        <c:scatterStyle val="lineMarker"/>
        <c:varyColors val="0"/>
        <c:ser>
          <c:idx val="0"/>
          <c:order val="0"/>
          <c:tx>
            <c:strRef>
              <c:f>Sheet1!$B$1</c:f>
              <c:strCache>
                <c:ptCount val="1"/>
                <c:pt idx="0">
                  <c:v>Unique visitors</c:v>
                </c:pt>
              </c:strCache>
            </c:strRef>
          </c:tx>
          <c:xVal>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xVal>
          <c:yVal>
            <c:numRef>
              <c:f>Sheet1!$B$2:$B$11</c:f>
              <c:numCache>
                <c:formatCode>General</c:formatCode>
                <c:ptCount val="10"/>
                <c:pt idx="0">
                  <c:v>30475</c:v>
                </c:pt>
                <c:pt idx="1">
                  <c:v>31789</c:v>
                </c:pt>
                <c:pt idx="2">
                  <c:v>27808</c:v>
                </c:pt>
                <c:pt idx="3">
                  <c:v>11776</c:v>
                </c:pt>
                <c:pt idx="4">
                  <c:v>16345</c:v>
                </c:pt>
                <c:pt idx="5">
                  <c:v>16146</c:v>
                </c:pt>
                <c:pt idx="6">
                  <c:v>29188</c:v>
                </c:pt>
                <c:pt idx="7">
                  <c:v>28011</c:v>
                </c:pt>
                <c:pt idx="8">
                  <c:v>53247</c:v>
                </c:pt>
                <c:pt idx="9">
                  <c:v>64352</c:v>
                </c:pt>
              </c:numCache>
            </c:numRef>
          </c:yVal>
          <c:smooth val="0"/>
          <c:extLst>
            <c:ext xmlns:c16="http://schemas.microsoft.com/office/drawing/2014/chart" uri="{C3380CC4-5D6E-409C-BE32-E72D297353CC}">
              <c16:uniqueId val="{00000000-6416-4E4D-96D6-9277CC95BBB3}"/>
            </c:ext>
          </c:extLst>
        </c:ser>
        <c:ser>
          <c:idx val="1"/>
          <c:order val="1"/>
          <c:tx>
            <c:strRef>
              <c:f>Sheet1!$D$1</c:f>
              <c:strCache>
                <c:ptCount val="1"/>
                <c:pt idx="0">
                  <c:v>Number of visits</c:v>
                </c:pt>
              </c:strCache>
            </c:strRef>
          </c:tx>
          <c:xVal>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xVal>
          <c:yVal>
            <c:numRef>
              <c:f>Sheet1!$D$2:$D$11</c:f>
              <c:numCache>
                <c:formatCode>General</c:formatCode>
                <c:ptCount val="10"/>
                <c:pt idx="0">
                  <c:v>53564</c:v>
                </c:pt>
                <c:pt idx="1">
                  <c:v>56658</c:v>
                </c:pt>
                <c:pt idx="2">
                  <c:v>55609</c:v>
                </c:pt>
                <c:pt idx="3">
                  <c:v>22143</c:v>
                </c:pt>
                <c:pt idx="4">
                  <c:v>39841</c:v>
                </c:pt>
                <c:pt idx="5">
                  <c:v>36145</c:v>
                </c:pt>
                <c:pt idx="6">
                  <c:v>59398</c:v>
                </c:pt>
                <c:pt idx="7">
                  <c:v>52520</c:v>
                </c:pt>
                <c:pt idx="8">
                  <c:v>88966</c:v>
                </c:pt>
                <c:pt idx="9">
                  <c:v>98766</c:v>
                </c:pt>
              </c:numCache>
            </c:numRef>
          </c:yVal>
          <c:smooth val="0"/>
          <c:extLst>
            <c:ext xmlns:c16="http://schemas.microsoft.com/office/drawing/2014/chart" uri="{C3380CC4-5D6E-409C-BE32-E72D297353CC}">
              <c16:uniqueId val="{00000001-6416-4E4D-96D6-9277CC95BBB3}"/>
            </c:ext>
          </c:extLst>
        </c:ser>
        <c:dLbls>
          <c:showLegendKey val="0"/>
          <c:showVal val="0"/>
          <c:showCatName val="0"/>
          <c:showSerName val="0"/>
          <c:showPercent val="0"/>
          <c:showBubbleSize val="0"/>
        </c:dLbls>
        <c:axId val="82063872"/>
        <c:axId val="82064448"/>
      </c:scatterChart>
      <c:valAx>
        <c:axId val="82063872"/>
        <c:scaling>
          <c:orientation val="minMax"/>
        </c:scaling>
        <c:delete val="0"/>
        <c:axPos val="b"/>
        <c:numFmt formatCode="General" sourceLinked="1"/>
        <c:majorTickMark val="out"/>
        <c:minorTickMark val="none"/>
        <c:tickLblPos val="nextTo"/>
        <c:crossAx val="82064448"/>
        <c:crosses val="autoZero"/>
        <c:crossBetween val="midCat"/>
      </c:valAx>
      <c:valAx>
        <c:axId val="82064448"/>
        <c:scaling>
          <c:orientation val="minMax"/>
        </c:scaling>
        <c:delete val="0"/>
        <c:axPos val="l"/>
        <c:majorGridlines/>
        <c:numFmt formatCode="General" sourceLinked="1"/>
        <c:majorTickMark val="out"/>
        <c:minorTickMark val="none"/>
        <c:tickLblPos val="nextTo"/>
        <c:crossAx val="82063872"/>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A7FB0"/>
            </a:solidFill>
            <a:ln>
              <a:noFill/>
            </a:ln>
            <a:effectLst/>
            <a:scene3d>
              <a:camera prst="orthographicFront"/>
              <a:lightRig rig="threePt" dir="t"/>
            </a:scene3d>
            <a:sp3d>
              <a:bevelT w="635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 table'!$J$5:$J$9</c:f>
              <c:strCache>
                <c:ptCount val="5"/>
                <c:pt idx="0">
                  <c:v>Japan</c:v>
                </c:pt>
                <c:pt idx="1">
                  <c:v>Korea</c:v>
                </c:pt>
                <c:pt idx="2">
                  <c:v>Taiwan</c:v>
                </c:pt>
                <c:pt idx="3">
                  <c:v>China</c:v>
                </c:pt>
                <c:pt idx="4">
                  <c:v>Israel</c:v>
                </c:pt>
              </c:strCache>
            </c:strRef>
          </c:cat>
          <c:val>
            <c:numRef>
              <c:f>'Pivot table'!$K$5:$K$9</c:f>
              <c:numCache>
                <c:formatCode>General</c:formatCode>
                <c:ptCount val="5"/>
                <c:pt idx="0">
                  <c:v>27</c:v>
                </c:pt>
                <c:pt idx="1">
                  <c:v>12</c:v>
                </c:pt>
                <c:pt idx="2">
                  <c:v>5</c:v>
                </c:pt>
                <c:pt idx="3">
                  <c:v>3</c:v>
                </c:pt>
                <c:pt idx="4">
                  <c:v>1</c:v>
                </c:pt>
              </c:numCache>
            </c:numRef>
          </c:val>
          <c:extLst>
            <c:ext xmlns:c16="http://schemas.microsoft.com/office/drawing/2014/chart" uri="{C3380CC4-5D6E-409C-BE32-E72D297353CC}">
              <c16:uniqueId val="{00000000-703E-6C45-B041-C93CCF469912}"/>
            </c:ext>
          </c:extLst>
        </c:ser>
        <c:dLbls>
          <c:showLegendKey val="0"/>
          <c:showVal val="0"/>
          <c:showCatName val="0"/>
          <c:showSerName val="0"/>
          <c:showPercent val="0"/>
          <c:showBubbleSize val="0"/>
        </c:dLbls>
        <c:gapWidth val="50"/>
        <c:overlap val="-27"/>
        <c:axId val="299252776"/>
        <c:axId val="299253168"/>
      </c:barChart>
      <c:catAx>
        <c:axId val="29925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9253168"/>
        <c:crosses val="autoZero"/>
        <c:auto val="1"/>
        <c:lblAlgn val="ctr"/>
        <c:lblOffset val="100"/>
        <c:noMultiLvlLbl val="0"/>
      </c:catAx>
      <c:valAx>
        <c:axId val="2992531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Paper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9252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B9BD5"/>
            </a:solidFill>
            <a:ln>
              <a:noFill/>
            </a:ln>
            <a:effectLst/>
            <a:scene3d>
              <a:camera prst="orthographicFront"/>
              <a:lightRig rig="threePt" dir="t"/>
            </a:scene3d>
            <a:sp3d>
              <a:bevelT w="635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 table'!$N$5:$N$15</c:f>
              <c:strCache>
                <c:ptCount val="11"/>
                <c:pt idx="0">
                  <c:v>Belgium</c:v>
                </c:pt>
                <c:pt idx="1">
                  <c:v>France</c:v>
                </c:pt>
                <c:pt idx="2">
                  <c:v>UK</c:v>
                </c:pt>
                <c:pt idx="3">
                  <c:v>Netherlands</c:v>
                </c:pt>
                <c:pt idx="4">
                  <c:v>Switzerland</c:v>
                </c:pt>
                <c:pt idx="5">
                  <c:v>Ireland</c:v>
                </c:pt>
                <c:pt idx="6">
                  <c:v>Germany</c:v>
                </c:pt>
                <c:pt idx="7">
                  <c:v>Italy</c:v>
                </c:pt>
                <c:pt idx="8">
                  <c:v>Norway</c:v>
                </c:pt>
                <c:pt idx="9">
                  <c:v>Spain</c:v>
                </c:pt>
                <c:pt idx="10">
                  <c:v>Sweden</c:v>
                </c:pt>
              </c:strCache>
            </c:strRef>
          </c:cat>
          <c:val>
            <c:numRef>
              <c:f>'Pivot table'!$O$5:$O$15</c:f>
              <c:numCache>
                <c:formatCode>General</c:formatCode>
                <c:ptCount val="11"/>
                <c:pt idx="0">
                  <c:v>14</c:v>
                </c:pt>
                <c:pt idx="1">
                  <c:v>11</c:v>
                </c:pt>
                <c:pt idx="2">
                  <c:v>5</c:v>
                </c:pt>
                <c:pt idx="3">
                  <c:v>4</c:v>
                </c:pt>
                <c:pt idx="4">
                  <c:v>4</c:v>
                </c:pt>
                <c:pt idx="5">
                  <c:v>2</c:v>
                </c:pt>
                <c:pt idx="6">
                  <c:v>1</c:v>
                </c:pt>
                <c:pt idx="7">
                  <c:v>1</c:v>
                </c:pt>
                <c:pt idx="8">
                  <c:v>1</c:v>
                </c:pt>
                <c:pt idx="9">
                  <c:v>1</c:v>
                </c:pt>
                <c:pt idx="10">
                  <c:v>1</c:v>
                </c:pt>
              </c:numCache>
            </c:numRef>
          </c:val>
          <c:extLst>
            <c:ext xmlns:c16="http://schemas.microsoft.com/office/drawing/2014/chart" uri="{C3380CC4-5D6E-409C-BE32-E72D297353CC}">
              <c16:uniqueId val="{00000000-9485-2441-ADB7-1B2DF7C1A33B}"/>
            </c:ext>
          </c:extLst>
        </c:ser>
        <c:dLbls>
          <c:showLegendKey val="0"/>
          <c:showVal val="0"/>
          <c:showCatName val="0"/>
          <c:showSerName val="0"/>
          <c:showPercent val="0"/>
          <c:showBubbleSize val="0"/>
        </c:dLbls>
        <c:gapWidth val="50"/>
        <c:overlap val="-27"/>
        <c:axId val="300875960"/>
        <c:axId val="300876352"/>
      </c:barChart>
      <c:catAx>
        <c:axId val="30087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0876352"/>
        <c:crosses val="autoZero"/>
        <c:auto val="1"/>
        <c:lblAlgn val="ctr"/>
        <c:lblOffset val="100"/>
        <c:noMultiLvlLbl val="0"/>
      </c:catAx>
      <c:valAx>
        <c:axId val="300876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Paper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0875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ADC6E5"/>
            </a:solidFill>
            <a:ln>
              <a:noFill/>
            </a:ln>
            <a:effectLst/>
            <a:scene3d>
              <a:camera prst="orthographicFront"/>
              <a:lightRig rig="threePt" dir="t"/>
            </a:scene3d>
            <a:sp3d>
              <a:bevelT w="635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 table'!$R$5:$R$6</c:f>
              <c:strCache>
                <c:ptCount val="2"/>
                <c:pt idx="0">
                  <c:v>USA</c:v>
                </c:pt>
                <c:pt idx="1">
                  <c:v>Canada</c:v>
                </c:pt>
              </c:strCache>
            </c:strRef>
          </c:cat>
          <c:val>
            <c:numRef>
              <c:f>'Pivot table'!$S$5:$S$6</c:f>
              <c:numCache>
                <c:formatCode>General</c:formatCode>
                <c:ptCount val="2"/>
                <c:pt idx="0">
                  <c:v>22</c:v>
                </c:pt>
                <c:pt idx="1">
                  <c:v>4</c:v>
                </c:pt>
              </c:numCache>
            </c:numRef>
          </c:val>
          <c:extLst>
            <c:ext xmlns:c16="http://schemas.microsoft.com/office/drawing/2014/chart" uri="{C3380CC4-5D6E-409C-BE32-E72D297353CC}">
              <c16:uniqueId val="{00000000-C92C-2D49-9501-27757AE52DD9}"/>
            </c:ext>
          </c:extLst>
        </c:ser>
        <c:dLbls>
          <c:showLegendKey val="0"/>
          <c:showVal val="0"/>
          <c:showCatName val="0"/>
          <c:showSerName val="0"/>
          <c:showPercent val="0"/>
          <c:showBubbleSize val="0"/>
        </c:dLbls>
        <c:gapWidth val="50"/>
        <c:overlap val="-27"/>
        <c:axId val="300877136"/>
        <c:axId val="300877528"/>
      </c:barChart>
      <c:catAx>
        <c:axId val="30087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0877528"/>
        <c:crosses val="autoZero"/>
        <c:auto val="1"/>
        <c:lblAlgn val="ctr"/>
        <c:lblOffset val="100"/>
        <c:noMultiLvlLbl val="0"/>
      </c:catAx>
      <c:valAx>
        <c:axId val="3008775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Paper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087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26092365808321"/>
          <c:y val="2.8685571609221847E-2"/>
          <c:w val="0.60029323627767484"/>
          <c:h val="0.90984534637101711"/>
        </c:manualLayout>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B8A5-064E-A378-36B887324458}"/>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B8A5-064E-A378-36B88732445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Students!$I$14:$I$15</c:f>
              <c:numCache>
                <c:formatCode>General</c:formatCode>
                <c:ptCount val="2"/>
                <c:pt idx="0">
                  <c:v>33</c:v>
                </c:pt>
                <c:pt idx="1">
                  <c:v>86</c:v>
                </c:pt>
              </c:numCache>
            </c:numRef>
          </c:val>
          <c:extLst>
            <c:ext xmlns:c16="http://schemas.microsoft.com/office/drawing/2014/chart" uri="{C3380CC4-5D6E-409C-BE32-E72D297353CC}">
              <c16:uniqueId val="{00000004-B8A5-064E-A378-36B8873244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8888888888889"/>
          <c:y val="9.2592592592592587E-2"/>
          <c:w val="0.53888888888888886"/>
          <c:h val="0.89814814814814814"/>
        </c:manualLayout>
      </c:layout>
      <c:pieChart>
        <c:varyColors val="1"/>
        <c:ser>
          <c:idx val="0"/>
          <c:order val="0"/>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B499-FE4C-ABD9-FE20A4B5E221}"/>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B499-FE4C-ABD9-FE20A4B5E22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Students!$K$14:$K$15</c:f>
              <c:numCache>
                <c:formatCode>General</c:formatCode>
                <c:ptCount val="2"/>
                <c:pt idx="0">
                  <c:v>25</c:v>
                </c:pt>
                <c:pt idx="1">
                  <c:v>64</c:v>
                </c:pt>
              </c:numCache>
            </c:numRef>
          </c:val>
          <c:extLst>
            <c:ext xmlns:c16="http://schemas.microsoft.com/office/drawing/2014/chart" uri="{C3380CC4-5D6E-409C-BE32-E72D297353CC}">
              <c16:uniqueId val="{00000004-B499-FE4C-ABD9-FE20A4B5E2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Accepted</a:t>
            </a:r>
            <a:r>
              <a:rPr lang="en-US" sz="2000" b="1" baseline="0" dirty="0"/>
              <a:t> Papers by Organizations</a:t>
            </a:r>
            <a:endParaRPr lang="en-US"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 table'!$E$89:$E$96</c:f>
              <c:strCache>
                <c:ptCount val="8"/>
                <c:pt idx="0">
                  <c:v>ON Semiconductor</c:v>
                </c:pt>
                <c:pt idx="1">
                  <c:v>Samsung Electronics</c:v>
                </c:pt>
                <c:pt idx="2">
                  <c:v>STMicroelectronics</c:v>
                </c:pt>
                <c:pt idx="3">
                  <c:v>Shizuoka University</c:v>
                </c:pt>
                <c:pt idx="4">
                  <c:v>Brillnics</c:v>
                </c:pt>
                <c:pt idx="5">
                  <c:v>Dartmouth College</c:v>
                </c:pt>
                <c:pt idx="6">
                  <c:v>imec</c:v>
                </c:pt>
                <c:pt idx="7">
                  <c:v>University of Edinburgh</c:v>
                </c:pt>
              </c:strCache>
            </c:strRef>
          </c:cat>
          <c:val>
            <c:numRef>
              <c:f>'Pivot table'!$F$89:$F$96</c:f>
              <c:numCache>
                <c:formatCode>General</c:formatCode>
                <c:ptCount val="8"/>
                <c:pt idx="0">
                  <c:v>10</c:v>
                </c:pt>
                <c:pt idx="1">
                  <c:v>5</c:v>
                </c:pt>
                <c:pt idx="2">
                  <c:v>4</c:v>
                </c:pt>
                <c:pt idx="3">
                  <c:v>4</c:v>
                </c:pt>
                <c:pt idx="4">
                  <c:v>3</c:v>
                </c:pt>
                <c:pt idx="5">
                  <c:v>3</c:v>
                </c:pt>
                <c:pt idx="6">
                  <c:v>3</c:v>
                </c:pt>
                <c:pt idx="7">
                  <c:v>3</c:v>
                </c:pt>
              </c:numCache>
            </c:numRef>
          </c:val>
          <c:extLst>
            <c:ext xmlns:c16="http://schemas.microsoft.com/office/drawing/2014/chart" uri="{C3380CC4-5D6E-409C-BE32-E72D297353CC}">
              <c16:uniqueId val="{00000000-E58B-FC46-8F93-680303917080}"/>
            </c:ext>
          </c:extLst>
        </c:ser>
        <c:dLbls>
          <c:dLblPos val="outEnd"/>
          <c:showLegendKey val="0"/>
          <c:showVal val="1"/>
          <c:showCatName val="0"/>
          <c:showSerName val="0"/>
          <c:showPercent val="0"/>
          <c:showBubbleSize val="0"/>
        </c:dLbls>
        <c:gapWidth val="50"/>
        <c:overlap val="-27"/>
        <c:axId val="296382368"/>
        <c:axId val="302261672"/>
      </c:barChart>
      <c:catAx>
        <c:axId val="2963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02261672"/>
        <c:crosses val="autoZero"/>
        <c:auto val="1"/>
        <c:lblAlgn val="ctr"/>
        <c:lblOffset val="100"/>
        <c:noMultiLvlLbl val="0"/>
      </c:catAx>
      <c:valAx>
        <c:axId val="3022616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paper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638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a:t>Paper Submission Timeline</a:t>
            </a:r>
            <a:endParaRPr lang="en-US" sz="2000" b="1" dirty="0"/>
          </a:p>
        </c:rich>
      </c:tx>
      <c:layout>
        <c:manualLayout>
          <c:xMode val="edge"/>
          <c:yMode val="edge"/>
          <c:x val="0.3573155914857824"/>
          <c:y val="2.1414586392559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11263622617825"/>
          <c:y val="0.14023588160634853"/>
          <c:w val="0.87297907394727836"/>
          <c:h val="0.76717152580105885"/>
        </c:manualLayout>
      </c:layout>
      <c:lineChart>
        <c:grouping val="standard"/>
        <c:varyColors val="0"/>
        <c:ser>
          <c:idx val="0"/>
          <c:order val="0"/>
          <c:tx>
            <c:v>Number of Paper</c:v>
          </c:tx>
          <c:spPr>
            <a:ln w="25400" cap="rnd">
              <a:solidFill>
                <a:sysClr val="windowText" lastClr="000000">
                  <a:lumMod val="50000"/>
                  <a:lumOff val="50000"/>
                </a:sysClr>
              </a:solidFill>
              <a:round/>
            </a:ln>
            <a:effectLst/>
          </c:spPr>
          <c:marker>
            <c:symbol val="none"/>
          </c:marker>
          <c:cat>
            <c:numRef>
              <c:f>'Submission timeline'!$I$2:$I$42</c:f>
              <c:numCache>
                <c:formatCode>General</c:formatCode>
                <c:ptCount val="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40</c:v>
                </c:pt>
              </c:numCache>
            </c:numRef>
          </c:cat>
          <c:val>
            <c:numRef>
              <c:f>'Submission timeline'!$J$2:$J$41</c:f>
              <c:numCache>
                <c:formatCode>General</c:formatCode>
                <c:ptCount val="40"/>
                <c:pt idx="0">
                  <c:v>1</c:v>
                </c:pt>
                <c:pt idx="1">
                  <c:v>1</c:v>
                </c:pt>
                <c:pt idx="2">
                  <c:v>1</c:v>
                </c:pt>
                <c:pt idx="3">
                  <c:v>1</c:v>
                </c:pt>
                <c:pt idx="4">
                  <c:v>1</c:v>
                </c:pt>
                <c:pt idx="5">
                  <c:v>1</c:v>
                </c:pt>
                <c:pt idx="6">
                  <c:v>2</c:v>
                </c:pt>
                <c:pt idx="7">
                  <c:v>3</c:v>
                </c:pt>
                <c:pt idx="8">
                  <c:v>4</c:v>
                </c:pt>
                <c:pt idx="9">
                  <c:v>5</c:v>
                </c:pt>
                <c:pt idx="10">
                  <c:v>8</c:v>
                </c:pt>
                <c:pt idx="11">
                  <c:v>8</c:v>
                </c:pt>
                <c:pt idx="12">
                  <c:v>8</c:v>
                </c:pt>
                <c:pt idx="13">
                  <c:v>10</c:v>
                </c:pt>
                <c:pt idx="14">
                  <c:v>10</c:v>
                </c:pt>
                <c:pt idx="15">
                  <c:v>12</c:v>
                </c:pt>
                <c:pt idx="16">
                  <c:v>29</c:v>
                </c:pt>
                <c:pt idx="17">
                  <c:v>39</c:v>
                </c:pt>
                <c:pt idx="18">
                  <c:v>42</c:v>
                </c:pt>
                <c:pt idx="19">
                  <c:v>54</c:v>
                </c:pt>
                <c:pt idx="20">
                  <c:v>108</c:v>
                </c:pt>
                <c:pt idx="21">
                  <c:v>114</c:v>
                </c:pt>
                <c:pt idx="22">
                  <c:v>115</c:v>
                </c:pt>
                <c:pt idx="23">
                  <c:v>115</c:v>
                </c:pt>
                <c:pt idx="24">
                  <c:v>115</c:v>
                </c:pt>
                <c:pt idx="25">
                  <c:v>115</c:v>
                </c:pt>
                <c:pt idx="26">
                  <c:v>115</c:v>
                </c:pt>
                <c:pt idx="27">
                  <c:v>115</c:v>
                </c:pt>
                <c:pt idx="28">
                  <c:v>115</c:v>
                </c:pt>
                <c:pt idx="29">
                  <c:v>116</c:v>
                </c:pt>
                <c:pt idx="30">
                  <c:v>117</c:v>
                </c:pt>
                <c:pt idx="31">
                  <c:v>117</c:v>
                </c:pt>
                <c:pt idx="32">
                  <c:v>117</c:v>
                </c:pt>
                <c:pt idx="33">
                  <c:v>117</c:v>
                </c:pt>
                <c:pt idx="34">
                  <c:v>117</c:v>
                </c:pt>
                <c:pt idx="35">
                  <c:v>117</c:v>
                </c:pt>
                <c:pt idx="36">
                  <c:v>117</c:v>
                </c:pt>
                <c:pt idx="37">
                  <c:v>117</c:v>
                </c:pt>
                <c:pt idx="38">
                  <c:v>118</c:v>
                </c:pt>
                <c:pt idx="39">
                  <c:v>119</c:v>
                </c:pt>
              </c:numCache>
            </c:numRef>
          </c:val>
          <c:smooth val="0"/>
          <c:extLst>
            <c:ext xmlns:c16="http://schemas.microsoft.com/office/drawing/2014/chart" uri="{C3380CC4-5D6E-409C-BE32-E72D297353CC}">
              <c16:uniqueId val="{00000000-2A20-9441-818D-D44174C35AC4}"/>
            </c:ext>
          </c:extLst>
        </c:ser>
        <c:dLbls>
          <c:showLegendKey val="0"/>
          <c:showVal val="0"/>
          <c:showCatName val="0"/>
          <c:showSerName val="0"/>
          <c:showPercent val="0"/>
          <c:showBubbleSize val="0"/>
        </c:dLbls>
        <c:smooth val="0"/>
        <c:axId val="304647760"/>
        <c:axId val="304648152"/>
      </c:lineChart>
      <c:catAx>
        <c:axId val="3046477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04648152"/>
        <c:crosses val="autoZero"/>
        <c:auto val="1"/>
        <c:lblAlgn val="ctr"/>
        <c:lblOffset val="100"/>
        <c:tickMarkSkip val="7"/>
        <c:noMultiLvlLbl val="0"/>
      </c:catAx>
      <c:valAx>
        <c:axId val="30464815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dirty="0"/>
                  <a:t>Number of Paper</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64776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On Time Submission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253378807550615"/>
          <c:y val="0.21054376657824933"/>
          <c:w val="0.83002315697002194"/>
          <c:h val="0.55494645839473422"/>
        </c:manualLayout>
      </c:layout>
      <c:barChart>
        <c:barDir val="bar"/>
        <c:grouping val="stacked"/>
        <c:varyColors val="0"/>
        <c:ser>
          <c:idx val="0"/>
          <c:order val="0"/>
          <c:tx>
            <c:strRef>
              <c:f>'Pivot table'!$F$169</c:f>
              <c:strCache>
                <c:ptCount val="1"/>
                <c:pt idx="0">
                  <c:v>On-time submission</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 table'!$E$171</c:f>
              <c:strCache>
                <c:ptCount val="1"/>
                <c:pt idx="0">
                  <c:v>Submitted paper </c:v>
                </c:pt>
              </c:strCache>
            </c:strRef>
          </c:cat>
          <c:val>
            <c:numRef>
              <c:f>'Pivot table'!$F$171</c:f>
              <c:numCache>
                <c:formatCode>0%</c:formatCode>
                <c:ptCount val="1"/>
                <c:pt idx="0">
                  <c:v>0.92436974789915971</c:v>
                </c:pt>
              </c:numCache>
            </c:numRef>
          </c:val>
          <c:extLst>
            <c:ext xmlns:c16="http://schemas.microsoft.com/office/drawing/2014/chart" uri="{C3380CC4-5D6E-409C-BE32-E72D297353CC}">
              <c16:uniqueId val="{00000000-6ED1-0140-8ACD-9AD81204A187}"/>
            </c:ext>
          </c:extLst>
        </c:ser>
        <c:ser>
          <c:idx val="1"/>
          <c:order val="1"/>
          <c:tx>
            <c:strRef>
              <c:f>'Pivot table'!$G$169</c:f>
              <c:strCache>
                <c:ptCount val="1"/>
                <c:pt idx="0">
                  <c:v>Late submission</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 table'!$E$171</c:f>
              <c:strCache>
                <c:ptCount val="1"/>
                <c:pt idx="0">
                  <c:v>Submitted paper </c:v>
                </c:pt>
              </c:strCache>
            </c:strRef>
          </c:cat>
          <c:val>
            <c:numRef>
              <c:f>'Pivot table'!$G$171</c:f>
              <c:numCache>
                <c:formatCode>0%</c:formatCode>
                <c:ptCount val="1"/>
                <c:pt idx="0">
                  <c:v>7.5630252100840289E-2</c:v>
                </c:pt>
              </c:numCache>
            </c:numRef>
          </c:val>
          <c:extLst>
            <c:ext xmlns:c16="http://schemas.microsoft.com/office/drawing/2014/chart" uri="{C3380CC4-5D6E-409C-BE32-E72D297353CC}">
              <c16:uniqueId val="{00000001-6ED1-0140-8ACD-9AD81204A187}"/>
            </c:ext>
          </c:extLst>
        </c:ser>
        <c:dLbls>
          <c:dLblPos val="ctr"/>
          <c:showLegendKey val="0"/>
          <c:showVal val="1"/>
          <c:showCatName val="0"/>
          <c:showSerName val="0"/>
          <c:showPercent val="0"/>
          <c:showBubbleSize val="0"/>
        </c:dLbls>
        <c:gapWidth val="150"/>
        <c:overlap val="100"/>
        <c:axId val="304648936"/>
        <c:axId val="304649328"/>
      </c:barChart>
      <c:catAx>
        <c:axId val="304648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304649328"/>
        <c:crosses val="autoZero"/>
        <c:auto val="1"/>
        <c:lblAlgn val="ctr"/>
        <c:lblOffset val="100"/>
        <c:noMultiLvlLbl val="0"/>
      </c:catAx>
      <c:valAx>
        <c:axId val="304649328"/>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648936"/>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0.05958</cdr:x>
      <cdr:y>0.90715</cdr:y>
    </cdr:from>
    <cdr:to>
      <cdr:x>0.23755</cdr:x>
      <cdr:y>0.97299</cdr:y>
    </cdr:to>
    <cdr:sp macro="" textlink="">
      <cdr:nvSpPr>
        <cdr:cNvPr id="2" name="TextBox 1"/>
        <cdr:cNvSpPr txBox="1"/>
      </cdr:nvSpPr>
      <cdr:spPr>
        <a:xfrm xmlns:a="http://schemas.openxmlformats.org/drawingml/2006/main">
          <a:off x="489627" y="4885385"/>
          <a:ext cx="1462452" cy="3545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chemeClr val="bg2">
                  <a:lumMod val="50000"/>
                </a:schemeClr>
              </a:solidFill>
            </a:rPr>
            <a:t>1/15/2019</a:t>
          </a:r>
        </a:p>
      </cdr:txBody>
    </cdr:sp>
  </cdr:relSizeAnchor>
  <cdr:relSizeAnchor xmlns:cdr="http://schemas.openxmlformats.org/drawingml/2006/chartDrawing">
    <cdr:from>
      <cdr:x>0.21005</cdr:x>
      <cdr:y>0.91495</cdr:y>
    </cdr:from>
    <cdr:to>
      <cdr:x>0.34905</cdr:x>
      <cdr:y>0.9856</cdr:y>
    </cdr:to>
    <cdr:sp macro="" textlink="">
      <cdr:nvSpPr>
        <cdr:cNvPr id="4" name="TextBox 1"/>
        <cdr:cNvSpPr txBox="1"/>
      </cdr:nvSpPr>
      <cdr:spPr>
        <a:xfrm xmlns:a="http://schemas.openxmlformats.org/drawingml/2006/main">
          <a:off x="1726064" y="4927389"/>
          <a:ext cx="1142220" cy="380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chemeClr val="bg2">
                  <a:lumMod val="50000"/>
                </a:schemeClr>
              </a:solidFill>
            </a:rPr>
            <a:t>1/22/2019</a:t>
          </a:r>
        </a:p>
      </cdr:txBody>
    </cdr:sp>
  </cdr:relSizeAnchor>
  <cdr:relSizeAnchor xmlns:cdr="http://schemas.openxmlformats.org/drawingml/2006/chartDrawing">
    <cdr:from>
      <cdr:x>0.36099</cdr:x>
      <cdr:y>0.91629</cdr:y>
    </cdr:from>
    <cdr:to>
      <cdr:x>0.5</cdr:x>
      <cdr:y>0.98694</cdr:y>
    </cdr:to>
    <cdr:sp macro="" textlink="">
      <cdr:nvSpPr>
        <cdr:cNvPr id="5" name="TextBox 1"/>
        <cdr:cNvSpPr txBox="1"/>
      </cdr:nvSpPr>
      <cdr:spPr>
        <a:xfrm xmlns:a="http://schemas.openxmlformats.org/drawingml/2006/main">
          <a:off x="2966402" y="4934583"/>
          <a:ext cx="1142302" cy="380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chemeClr val="bg2">
                  <a:lumMod val="50000"/>
                </a:schemeClr>
              </a:solidFill>
            </a:rPr>
            <a:t>1/30/2019</a:t>
          </a:r>
          <a:endParaRPr lang="en-US" sz="1050" dirty="0">
            <a:solidFill>
              <a:schemeClr val="bg2">
                <a:lumMod val="50000"/>
              </a:schemeClr>
            </a:solidFill>
          </a:endParaRPr>
        </a:p>
      </cdr:txBody>
    </cdr:sp>
  </cdr:relSizeAnchor>
  <cdr:relSizeAnchor xmlns:cdr="http://schemas.openxmlformats.org/drawingml/2006/chartDrawing">
    <cdr:from>
      <cdr:x>0.52247</cdr:x>
      <cdr:y>0.91408</cdr:y>
    </cdr:from>
    <cdr:to>
      <cdr:x>0.66147</cdr:x>
      <cdr:y>0.98472</cdr:y>
    </cdr:to>
    <cdr:sp macro="" textlink="">
      <cdr:nvSpPr>
        <cdr:cNvPr id="6" name="TextBox 1"/>
        <cdr:cNvSpPr txBox="1"/>
      </cdr:nvSpPr>
      <cdr:spPr>
        <a:xfrm xmlns:a="http://schemas.openxmlformats.org/drawingml/2006/main">
          <a:off x="4293338" y="4922697"/>
          <a:ext cx="1142220" cy="3804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chemeClr val="bg2">
                  <a:lumMod val="50000"/>
                </a:schemeClr>
              </a:solidFill>
            </a:rPr>
            <a:t>2/5/2019</a:t>
          </a:r>
          <a:endParaRPr lang="en-US" sz="1050" dirty="0">
            <a:solidFill>
              <a:schemeClr val="bg2">
                <a:lumMod val="50000"/>
              </a:schemeClr>
            </a:solidFill>
          </a:endParaRPr>
        </a:p>
      </cdr:txBody>
    </cdr:sp>
  </cdr:relSizeAnchor>
  <cdr:relSizeAnchor xmlns:cdr="http://schemas.openxmlformats.org/drawingml/2006/chartDrawing">
    <cdr:from>
      <cdr:x>0.67333</cdr:x>
      <cdr:y>0.91067</cdr:y>
    </cdr:from>
    <cdr:to>
      <cdr:x>0.81233</cdr:x>
      <cdr:y>0.98132</cdr:y>
    </cdr:to>
    <cdr:sp macro="" textlink="">
      <cdr:nvSpPr>
        <cdr:cNvPr id="7" name="TextBox 1"/>
        <cdr:cNvSpPr txBox="1"/>
      </cdr:nvSpPr>
      <cdr:spPr>
        <a:xfrm xmlns:a="http://schemas.openxmlformats.org/drawingml/2006/main">
          <a:off x="5532988" y="4904355"/>
          <a:ext cx="1142220" cy="380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chemeClr val="bg2">
                  <a:lumMod val="50000"/>
                </a:schemeClr>
              </a:solidFill>
            </a:rPr>
            <a:t>2/12/2019</a:t>
          </a:r>
        </a:p>
      </cdr:txBody>
    </cdr:sp>
  </cdr:relSizeAnchor>
  <cdr:relSizeAnchor xmlns:cdr="http://schemas.openxmlformats.org/drawingml/2006/chartDrawing">
    <cdr:from>
      <cdr:x>0.82169</cdr:x>
      <cdr:y>0.91289</cdr:y>
    </cdr:from>
    <cdr:to>
      <cdr:x>0.9607</cdr:x>
      <cdr:y>0.98354</cdr:y>
    </cdr:to>
    <cdr:sp macro="" textlink="">
      <cdr:nvSpPr>
        <cdr:cNvPr id="8" name="TextBox 1"/>
        <cdr:cNvSpPr txBox="1"/>
      </cdr:nvSpPr>
      <cdr:spPr>
        <a:xfrm xmlns:a="http://schemas.openxmlformats.org/drawingml/2006/main">
          <a:off x="6752196" y="4916295"/>
          <a:ext cx="1142302" cy="380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chemeClr val="bg2">
                  <a:lumMod val="50000"/>
                </a:schemeClr>
              </a:solidFill>
            </a:rPr>
            <a:t>2/17/2019</a:t>
          </a:r>
        </a:p>
      </cdr:txBody>
    </cdr:sp>
  </cdr:relSizeAnchor>
  <cdr:relSizeAnchor xmlns:cdr="http://schemas.openxmlformats.org/drawingml/2006/chartDrawing">
    <cdr:from>
      <cdr:x>0.57381</cdr:x>
      <cdr:y>0.12315</cdr:y>
    </cdr:from>
    <cdr:to>
      <cdr:x>0.67953</cdr:x>
      <cdr:y>0.19458</cdr:y>
    </cdr:to>
    <cdr:sp macro="" textlink="">
      <cdr:nvSpPr>
        <cdr:cNvPr id="3" name="TextBox 2"/>
        <cdr:cNvSpPr txBox="1"/>
      </cdr:nvSpPr>
      <cdr:spPr>
        <a:xfrm xmlns:a="http://schemas.openxmlformats.org/drawingml/2006/main">
          <a:off x="4715256" y="457200"/>
          <a:ext cx="868680" cy="265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0.55935</cdr:x>
      <cdr:y>0.11823</cdr:y>
    </cdr:from>
    <cdr:to>
      <cdr:x>0.67062</cdr:x>
      <cdr:y>0.19212</cdr:y>
    </cdr:to>
    <cdr:sp macro="" textlink="">
      <cdr:nvSpPr>
        <cdr:cNvPr id="9" name="TextBox 8"/>
        <cdr:cNvSpPr txBox="1"/>
      </cdr:nvSpPr>
      <cdr:spPr>
        <a:xfrm xmlns:a="http://schemas.openxmlformats.org/drawingml/2006/main">
          <a:off x="4596384" y="438912"/>
          <a:ext cx="914400" cy="27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C00000"/>
              </a:solidFill>
            </a:rPr>
            <a:t>Deadline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46F8B3-D3AF-48E7-B4DB-42EE6218D666}" type="datetimeFigureOut">
              <a:rPr lang="en-US" smtClean="0"/>
              <a:t>6/27/2019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3AEF15-433F-4586-BC26-F31D65B81655}" type="slidenum">
              <a:rPr lang="en-US" smtClean="0"/>
              <a:t>‹#›</a:t>
            </a:fld>
            <a:endParaRPr lang="en-US"/>
          </a:p>
        </p:txBody>
      </p:sp>
    </p:spTree>
    <p:extLst>
      <p:ext uri="{BB962C8B-B14F-4D97-AF65-F5344CB8AC3E}">
        <p14:creationId xmlns:p14="http://schemas.microsoft.com/office/powerpoint/2010/main" val="173911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7BDD7-73F9-4398-865C-9EAD70830120}" type="slidenum">
              <a:rPr lang="en-US" smtClean="0"/>
              <a:t>1</a:t>
            </a:fld>
            <a:endParaRPr lang="en-US"/>
          </a:p>
        </p:txBody>
      </p:sp>
    </p:spTree>
    <p:extLst>
      <p:ext uri="{BB962C8B-B14F-4D97-AF65-F5344CB8AC3E}">
        <p14:creationId xmlns:p14="http://schemas.microsoft.com/office/powerpoint/2010/main" val="272407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7BDD7-73F9-4398-865C-9EAD70830120}" type="slidenum">
              <a:rPr lang="en-US" smtClean="0"/>
              <a:t>4</a:t>
            </a:fld>
            <a:endParaRPr lang="en-US"/>
          </a:p>
        </p:txBody>
      </p:sp>
    </p:spTree>
    <p:extLst>
      <p:ext uri="{BB962C8B-B14F-4D97-AF65-F5344CB8AC3E}">
        <p14:creationId xmlns:p14="http://schemas.microsoft.com/office/powerpoint/2010/main" val="277680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7BDD7-73F9-4398-865C-9EAD70830120}" type="slidenum">
              <a:rPr lang="en-US" smtClean="0"/>
              <a:t>5</a:t>
            </a:fld>
            <a:endParaRPr lang="en-US"/>
          </a:p>
        </p:txBody>
      </p:sp>
    </p:spTree>
    <p:extLst>
      <p:ext uri="{BB962C8B-B14F-4D97-AF65-F5344CB8AC3E}">
        <p14:creationId xmlns:p14="http://schemas.microsoft.com/office/powerpoint/2010/main" val="269618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7BDD7-73F9-4398-865C-9EAD70830120}" type="slidenum">
              <a:rPr lang="en-US" smtClean="0"/>
              <a:t>8</a:t>
            </a:fld>
            <a:endParaRPr lang="en-US"/>
          </a:p>
        </p:txBody>
      </p:sp>
    </p:spTree>
    <p:extLst>
      <p:ext uri="{BB962C8B-B14F-4D97-AF65-F5344CB8AC3E}">
        <p14:creationId xmlns:p14="http://schemas.microsoft.com/office/powerpoint/2010/main" val="420850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7BDD7-73F9-4398-865C-9EAD70830120}" type="slidenum">
              <a:rPr lang="en-US" smtClean="0"/>
              <a:t>10</a:t>
            </a:fld>
            <a:endParaRPr lang="en-US"/>
          </a:p>
        </p:txBody>
      </p:sp>
    </p:spTree>
    <p:extLst>
      <p:ext uri="{BB962C8B-B14F-4D97-AF65-F5344CB8AC3E}">
        <p14:creationId xmlns:p14="http://schemas.microsoft.com/office/powerpoint/2010/main" val="309780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EF15-433F-4586-BC26-F31D65B81655}" type="slidenum">
              <a:rPr lang="en-US" smtClean="0"/>
              <a:t>20</a:t>
            </a:fld>
            <a:endParaRPr lang="en-US"/>
          </a:p>
        </p:txBody>
      </p:sp>
    </p:spTree>
    <p:extLst>
      <p:ext uri="{BB962C8B-B14F-4D97-AF65-F5344CB8AC3E}">
        <p14:creationId xmlns:p14="http://schemas.microsoft.com/office/powerpoint/2010/main" val="190806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 Order of Canada is this country's highest distinction, recognizing a lifetime of outstanding achievement, dedication to the community and service to the nation. It will be presented to Dr. Chamberlain at a special investiture to be held at a later date.</a:t>
            </a:r>
            <a:endParaRPr kumimoji="1" lang="ja-JP" altLang="en-US" dirty="0"/>
          </a:p>
        </p:txBody>
      </p:sp>
      <p:sp>
        <p:nvSpPr>
          <p:cNvPr id="4" name="スライド番号プレースホルダー 3"/>
          <p:cNvSpPr>
            <a:spLocks noGrp="1"/>
          </p:cNvSpPr>
          <p:nvPr>
            <p:ph type="sldNum" sz="quarter" idx="5"/>
          </p:nvPr>
        </p:nvSpPr>
        <p:spPr/>
        <p:txBody>
          <a:bodyPr/>
          <a:lstStyle/>
          <a:p>
            <a:fld id="{EB3AEF15-433F-4586-BC26-F31D65B81655}" type="slidenum">
              <a:rPr lang="en-US" smtClean="0"/>
              <a:t>49</a:t>
            </a:fld>
            <a:endParaRPr lang="en-US"/>
          </a:p>
        </p:txBody>
      </p:sp>
    </p:spTree>
    <p:extLst>
      <p:ext uri="{BB962C8B-B14F-4D97-AF65-F5344CB8AC3E}">
        <p14:creationId xmlns:p14="http://schemas.microsoft.com/office/powerpoint/2010/main" val="393664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vert="horz" lIns="91440" tIns="45720" rIns="91440" bIns="45720" rtlCol="0" anchor="t">
            <a:noAutofit/>
          </a:bodyPr>
          <a:lstStyle>
            <a:lvl1pPr>
              <a:defRPr lang="en-US" sz="3600" b="1" cap="none" baseline="0"/>
            </a:lvl1pPr>
          </a:lstStyle>
          <a:p>
            <a:pPr lvl="0"/>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99E293-7229-47D5-9063-769D7BEAFFA1}"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357828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9E293-7229-47D5-9063-769D7BEAFFA1}"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427502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9E293-7229-47D5-9063-769D7BEAFFA1}"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5679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arge Bullet Point List">
    <p:spTree>
      <p:nvGrpSpPr>
        <p:cNvPr id="1" name=""/>
        <p:cNvGrpSpPr/>
        <p:nvPr/>
      </p:nvGrpSpPr>
      <p:grpSpPr>
        <a:xfrm>
          <a:off x="0" y="0"/>
          <a:ext cx="0" cy="0"/>
          <a:chOff x="0" y="0"/>
          <a:chExt cx="0" cy="0"/>
        </a:xfrm>
      </p:grpSpPr>
      <p:sp>
        <p:nvSpPr>
          <p:cNvPr id="8" name="Title 6"/>
          <p:cNvSpPr>
            <a:spLocks noGrp="1"/>
          </p:cNvSpPr>
          <p:nvPr>
            <p:ph type="title"/>
          </p:nvPr>
        </p:nvSpPr>
        <p:spPr>
          <a:xfrm>
            <a:off x="1" y="-13096"/>
            <a:ext cx="9144000" cy="1003696"/>
          </a:xfrm>
          <a:prstGeom prst="rect">
            <a:avLst/>
          </a:prstGeom>
          <a:gradFill flip="none" rotWithShape="1">
            <a:gsLst>
              <a:gs pos="0">
                <a:schemeClr val="accent3">
                  <a:lumMod val="50000"/>
                </a:schemeClr>
              </a:gs>
              <a:gs pos="98000">
                <a:schemeClr val="accent3">
                  <a:lumMod val="52000"/>
                </a:schemeClr>
              </a:gs>
            </a:gsLst>
            <a:lin ang="10800000" scaled="1"/>
            <a:tileRect/>
          </a:gradFill>
        </p:spPr>
        <p:txBody>
          <a:bodyPr vert="horz" lIns="114794" tIns="28698" rIns="57397" bIns="28698" anchor="ctr" anchorCtr="0"/>
          <a:lstStyle>
            <a:lvl1pPr marL="228600" indent="0" algn="l">
              <a:defRPr lang="en-US" sz="2300" dirty="0">
                <a:solidFill>
                  <a:schemeClr val="bg1"/>
                </a:solidFill>
                <a:latin typeface="Helvetica Neue"/>
                <a:ea typeface="ＭＳ Ｐゴシック" pitchFamily="-102" charset="-128"/>
                <a:cs typeface="Helvetica Neue"/>
                <a:sym typeface="Gill Sans" pitchFamily="-102" charset="0"/>
              </a:defRPr>
            </a:lvl1pPr>
          </a:lstStyle>
          <a:p>
            <a:endParaRPr lang="en-US" dirty="0"/>
          </a:p>
        </p:txBody>
      </p:sp>
      <p:sp>
        <p:nvSpPr>
          <p:cNvPr id="5" name="Rectangle 4"/>
          <p:cNvSpPr>
            <a:spLocks/>
          </p:cNvSpPr>
          <p:nvPr userDrawn="1"/>
        </p:nvSpPr>
        <p:spPr bwMode="auto">
          <a:xfrm>
            <a:off x="8572129" y="6421201"/>
            <a:ext cx="171522"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4048E96-F8C3-3646-8571-9BEF942FF7D2}" type="slidenum">
              <a:rPr kumimoji="0" lang="en-US" sz="1100" b="0" i="0" u="none" strike="noStrike" kern="1200" cap="none" spc="0" normalizeH="0" baseline="0" noProof="0">
                <a:ln>
                  <a:noFill/>
                </a:ln>
                <a:solidFill>
                  <a:srgbClr val="C0CF3A">
                    <a:lumMod val="75000"/>
                  </a:srgbClr>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C0CF3A">
                  <a:lumMod val="75000"/>
                </a:srgbClr>
              </a:solidFill>
              <a:effectLst/>
              <a:uLnTx/>
              <a:uFillTx/>
              <a:latin typeface="Helvetica Neue"/>
              <a:ea typeface="Helvetica Neue" pitchFamily="-102" charset="0"/>
              <a:cs typeface="Helvetica"/>
              <a:sym typeface="Helvetica Neue" pitchFamily="-102" charset="0"/>
            </a:endParaRPr>
          </a:p>
        </p:txBody>
      </p:sp>
      <p:sp>
        <p:nvSpPr>
          <p:cNvPr id="3" name="Text Placeholder 2"/>
          <p:cNvSpPr>
            <a:spLocks noGrp="1"/>
          </p:cNvSpPr>
          <p:nvPr>
            <p:ph type="body" sz="quarter" idx="12"/>
          </p:nvPr>
        </p:nvSpPr>
        <p:spPr>
          <a:xfrm>
            <a:off x="304800" y="1058663"/>
            <a:ext cx="8534400" cy="5188781"/>
          </a:xfrm>
          <a:prstGeom prst="rect">
            <a:avLst/>
          </a:prstGeom>
        </p:spPr>
        <p:txBody>
          <a:bodyPr vert="horz" lIns="57397" tIns="28698" rIns="57397" bIns="28698"/>
          <a:lstStyle>
            <a:lvl1pPr marL="229588" indent="-229588" algn="l">
              <a:buFont typeface="Arial"/>
              <a:buChar char="•"/>
              <a:defRPr sz="2400">
                <a:solidFill>
                  <a:schemeClr val="tx1"/>
                </a:solidFill>
                <a:latin typeface="Helvetica Neue"/>
                <a:cs typeface="Helvetica Neue"/>
              </a:defRPr>
            </a:lvl1pPr>
            <a:lvl2pPr marL="573969" indent="-286984" algn="l">
              <a:buFont typeface="Wingdings" charset="2"/>
              <a:buChar char="§"/>
              <a:defRPr sz="1800">
                <a:solidFill>
                  <a:schemeClr val="tx1"/>
                </a:solidFill>
                <a:latin typeface="Helvetica Neue"/>
                <a:cs typeface="Helvetica Neue"/>
              </a:defRPr>
            </a:lvl2pPr>
            <a:lvl3pPr marL="860953" indent="-286984" algn="l">
              <a:buFont typeface="Courier New"/>
              <a:buChar char="o"/>
              <a:defRPr sz="1800">
                <a:solidFill>
                  <a:schemeClr val="tx1"/>
                </a:solidFill>
                <a:latin typeface="Helvetica Neue"/>
                <a:cs typeface="Helvetica Neue"/>
              </a:defRPr>
            </a:lvl3pPr>
            <a:lvl4pPr marL="1219684" indent="-358731" algn="l">
              <a:buFont typeface="Arial"/>
              <a:buChar char="•"/>
              <a:defRPr>
                <a:latin typeface="Helvetica Neue"/>
                <a:cs typeface="Helvetica Neue"/>
              </a:defRPr>
            </a:lvl4pPr>
            <a:lvl5pPr marL="1506668" indent="-358731" algn="l">
              <a:buFont typeface="Arial"/>
              <a:buChar cha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p:txBody>
      </p:sp>
      <p:sp>
        <p:nvSpPr>
          <p:cNvPr id="9" name="Title 6"/>
          <p:cNvSpPr txBox="1">
            <a:spLocks/>
          </p:cNvSpPr>
          <p:nvPr userDrawn="1"/>
        </p:nvSpPr>
        <p:spPr>
          <a:xfrm>
            <a:off x="2971800" y="6421201"/>
            <a:ext cx="4343400" cy="228071"/>
          </a:xfrm>
          <a:prstGeom prst="rect">
            <a:avLst/>
          </a:prstGeom>
        </p:spPr>
        <p:txBody>
          <a:bodyPr vert="horz" lIns="114794" tIns="28698" rIns="57397" bIns="28698" anchor="ctr" anchorCtr="0"/>
          <a:lstStyle>
            <a:lvl1pPr algn="l" rtl="0" eaLnBrk="0" fontAlgn="base" hangingPunct="0">
              <a:spcBef>
                <a:spcPct val="0"/>
              </a:spcBef>
              <a:spcAft>
                <a:spcPct val="0"/>
              </a:spcAft>
              <a:defRPr lang="en-US" sz="2300" dirty="0">
                <a:solidFill>
                  <a:schemeClr val="accent3">
                    <a:lumMod val="75000"/>
                  </a:schemeClr>
                </a:solidFill>
                <a:latin typeface="Helvetica Neue"/>
                <a:ea typeface="ＭＳ Ｐゴシック" pitchFamily="-102" charset="-128"/>
                <a:cs typeface="Helvetica Neue"/>
                <a:sym typeface="Gill Sans" pitchFamily="-102" charset="0"/>
              </a:defRPr>
            </a:lvl1pPr>
            <a:lvl2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2pPr>
            <a:lvl3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3pPr>
            <a:lvl4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4pPr>
            <a:lvl5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5pPr>
            <a:lvl6pPr marL="286984"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573969"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860953"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147938"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0CF3A">
                    <a:lumMod val="75000"/>
                  </a:srgbClr>
                </a:solidFill>
                <a:effectLst/>
                <a:uLnTx/>
                <a:uFillTx/>
                <a:latin typeface="Helvetica Neue"/>
                <a:ea typeface="ＭＳ Ｐゴシック" pitchFamily="-102" charset="-128"/>
                <a:sym typeface="Gill Sans" pitchFamily="-102" charset="0"/>
              </a:rPr>
              <a:t>IISW 2019	    June 24-27, 2019 | Snowbird, Utah</a:t>
            </a:r>
          </a:p>
        </p:txBody>
      </p:sp>
      <p:pic>
        <p:nvPicPr>
          <p:cNvPr id="7" name="Picture 6"/>
          <p:cNvPicPr>
            <a:picLocks noChangeAspect="1"/>
          </p:cNvPicPr>
          <p:nvPr userDrawn="1"/>
        </p:nvPicPr>
        <p:blipFill>
          <a:blip r:embed="rId2"/>
          <a:stretch>
            <a:fillRect/>
          </a:stretch>
        </p:blipFill>
        <p:spPr>
          <a:xfrm>
            <a:off x="228600" y="6240263"/>
            <a:ext cx="1828800" cy="617737"/>
          </a:xfrm>
          <a:prstGeom prst="rect">
            <a:avLst/>
          </a:prstGeom>
        </p:spPr>
      </p:pic>
    </p:spTree>
    <p:extLst>
      <p:ext uri="{BB962C8B-B14F-4D97-AF65-F5344CB8AC3E}">
        <p14:creationId xmlns:p14="http://schemas.microsoft.com/office/powerpoint/2010/main" val="12112535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9340" y="2732486"/>
            <a:ext cx="7128269" cy="1500188"/>
          </a:xfrm>
          <a:prstGeom prst="rect">
            <a:avLst/>
          </a:prstGeom>
        </p:spPr>
        <p:txBody>
          <a:bodyPr vert="horz" lIns="57397" tIns="28698" rIns="57397" bIns="28698"/>
          <a:lstStyle>
            <a:lvl1pPr algn="l">
              <a:defRPr sz="3400" b="0" i="0">
                <a:solidFill>
                  <a:srgbClr val="6F787E"/>
                </a:solidFill>
                <a:latin typeface="Helvetica Neue"/>
                <a:cs typeface="Helvetica Neue"/>
              </a:defRPr>
            </a:lvl1pPr>
          </a:lstStyle>
          <a:p>
            <a:endParaRPr lang="en-US" dirty="0"/>
          </a:p>
        </p:txBody>
      </p:sp>
      <p:sp>
        <p:nvSpPr>
          <p:cNvPr id="11" name="Text Placeholder 10"/>
          <p:cNvSpPr>
            <a:spLocks noGrp="1"/>
          </p:cNvSpPr>
          <p:nvPr>
            <p:ph type="body" sz="quarter" idx="10" hasCustomPrompt="1"/>
          </p:nvPr>
        </p:nvSpPr>
        <p:spPr>
          <a:xfrm>
            <a:off x="339340" y="4393414"/>
            <a:ext cx="7128269" cy="365733"/>
          </a:xfrm>
          <a:prstGeom prst="rect">
            <a:avLst/>
          </a:prstGeom>
        </p:spPr>
        <p:txBody>
          <a:bodyPr vert="horz" wrap="square" lIns="57397" tIns="28698" rIns="57397" bIns="28698">
            <a:spAutoFit/>
          </a:bodyPr>
          <a:lstStyle>
            <a:lvl1pPr marL="0" indent="0" algn="l">
              <a:lnSpc>
                <a:spcPct val="100000"/>
              </a:lnSpc>
              <a:defRPr lang="en-US" sz="2000" b="0" i="0" baseline="0" dirty="0" smtClean="0">
                <a:solidFill>
                  <a:srgbClr val="6F787E"/>
                </a:solidFill>
                <a:latin typeface="Helvetica Neue"/>
                <a:ea typeface="ＭＳ Ｐゴシック" pitchFamily="-102" charset="-128"/>
                <a:cs typeface="Helvetica Neue"/>
                <a:sym typeface="Gill Sans" pitchFamily="-102" charset="0"/>
              </a:defRPr>
            </a:lvl1pPr>
            <a:lvl2pPr algn="l">
              <a:defRPr>
                <a:solidFill>
                  <a:schemeClr val="accent3"/>
                </a:solidFill>
                <a:latin typeface="Helvetica"/>
                <a:cs typeface="Helvetica"/>
              </a:defRPr>
            </a:lvl2pPr>
            <a:lvl3pPr algn="l">
              <a:defRPr>
                <a:solidFill>
                  <a:schemeClr val="accent3"/>
                </a:solidFill>
                <a:latin typeface="Helvetica"/>
                <a:cs typeface="Helvetica"/>
              </a:defRPr>
            </a:lvl3pPr>
            <a:lvl4pPr algn="l">
              <a:defRPr>
                <a:solidFill>
                  <a:schemeClr val="accent3"/>
                </a:solidFill>
                <a:latin typeface="Helvetica"/>
                <a:cs typeface="Helvetica"/>
              </a:defRPr>
            </a:lvl4pPr>
            <a:lvl5pPr algn="l">
              <a:defRPr>
                <a:solidFill>
                  <a:schemeClr val="accent3"/>
                </a:solidFill>
                <a:latin typeface="Helvetica"/>
                <a:cs typeface="Helvetica"/>
              </a:defRPr>
            </a:lvl5pPr>
          </a:lstStyle>
          <a:p>
            <a:pPr lvl="0"/>
            <a:r>
              <a:rPr lang="en-US" dirty="0"/>
              <a:t>Click to Master text styles</a:t>
            </a:r>
          </a:p>
        </p:txBody>
      </p:sp>
      <p:pic>
        <p:nvPicPr>
          <p:cNvPr id="2" name="Picture 1"/>
          <p:cNvPicPr>
            <a:picLocks noChangeAspect="1"/>
          </p:cNvPicPr>
          <p:nvPr userDrawn="1"/>
        </p:nvPicPr>
        <p:blipFill>
          <a:blip r:embed="rId2">
            <a:duotone>
              <a:prstClr val="black"/>
              <a:schemeClr val="accent3">
                <a:lumMod val="75000"/>
                <a:tint val="45000"/>
                <a:satMod val="400000"/>
              </a:schemeClr>
            </a:duotone>
          </a:blip>
          <a:stretch>
            <a:fillRect/>
          </a:stretch>
        </p:blipFill>
        <p:spPr>
          <a:xfrm>
            <a:off x="0" y="1143000"/>
            <a:ext cx="9144000" cy="762000"/>
          </a:xfrm>
          <a:prstGeom prst="rect">
            <a:avLst/>
          </a:prstGeom>
        </p:spPr>
      </p:pic>
      <p:cxnSp>
        <p:nvCxnSpPr>
          <p:cNvPr id="8" name="Straight Connector 7"/>
          <p:cNvCxnSpPr/>
          <p:nvPr userDrawn="1"/>
        </p:nvCxnSpPr>
        <p:spPr bwMode="auto">
          <a:xfrm>
            <a:off x="381000" y="4343400"/>
            <a:ext cx="7620000" cy="0"/>
          </a:xfrm>
          <a:prstGeom prst="line">
            <a:avLst/>
          </a:prstGeom>
          <a:blipFill dpi="0" rotWithShape="0">
            <a:blip r:embed="rId3"/>
            <a:srcRect/>
            <a:tile tx="0" ty="0" sx="100000" sy="100000" flip="none" algn="tl"/>
          </a:blipFill>
          <a:ln w="25400" cap="flat" cmpd="sng" algn="ctr">
            <a:solidFill>
              <a:srgbClr val="6F787E"/>
            </a:solidFill>
            <a:prstDash val="solid"/>
            <a:round/>
            <a:headEnd type="none" w="med" len="med"/>
            <a:tailEnd type="none" w="med" len="med"/>
          </a:ln>
          <a:effectLst/>
        </p:spPr>
      </p:cxnSp>
      <p:pic>
        <p:nvPicPr>
          <p:cNvPr id="6" name="Picture 5"/>
          <p:cNvPicPr>
            <a:picLocks noChangeAspect="1"/>
          </p:cNvPicPr>
          <p:nvPr userDrawn="1"/>
        </p:nvPicPr>
        <p:blipFill>
          <a:blip r:embed="rId4"/>
          <a:stretch>
            <a:fillRect/>
          </a:stretch>
        </p:blipFill>
        <p:spPr>
          <a:xfrm>
            <a:off x="5257800" y="8137"/>
            <a:ext cx="3195843" cy="1079500"/>
          </a:xfrm>
          <a:prstGeom prst="rect">
            <a:avLst/>
          </a:prstGeom>
        </p:spPr>
      </p:pic>
    </p:spTree>
    <p:extLst>
      <p:ext uri="{BB962C8B-B14F-4D97-AF65-F5344CB8AC3E}">
        <p14:creationId xmlns:p14="http://schemas.microsoft.com/office/powerpoint/2010/main" val="33491835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9340" y="2732486"/>
            <a:ext cx="7128269" cy="1500188"/>
          </a:xfrm>
          <a:prstGeom prst="rect">
            <a:avLst/>
          </a:prstGeom>
        </p:spPr>
        <p:txBody>
          <a:bodyPr vert="horz" lIns="57397" tIns="28698" rIns="57397" bIns="28698"/>
          <a:lstStyle>
            <a:lvl1pPr algn="l">
              <a:defRPr sz="3400" b="0" i="0">
                <a:solidFill>
                  <a:srgbClr val="6F787E"/>
                </a:solidFill>
                <a:latin typeface="Helvetica Neue"/>
                <a:cs typeface="Helvetica Neue"/>
              </a:defRPr>
            </a:lvl1pPr>
          </a:lstStyle>
          <a:p>
            <a:endParaRPr lang="en-US" dirty="0"/>
          </a:p>
        </p:txBody>
      </p:sp>
      <p:sp>
        <p:nvSpPr>
          <p:cNvPr id="11" name="Text Placeholder 10"/>
          <p:cNvSpPr>
            <a:spLocks noGrp="1"/>
          </p:cNvSpPr>
          <p:nvPr>
            <p:ph type="body" sz="quarter" idx="10" hasCustomPrompt="1"/>
          </p:nvPr>
        </p:nvSpPr>
        <p:spPr>
          <a:xfrm>
            <a:off x="339340" y="4393414"/>
            <a:ext cx="7128269" cy="365733"/>
          </a:xfrm>
          <a:prstGeom prst="rect">
            <a:avLst/>
          </a:prstGeom>
        </p:spPr>
        <p:txBody>
          <a:bodyPr vert="horz" wrap="square" lIns="57397" tIns="28698" rIns="57397" bIns="28698">
            <a:spAutoFit/>
          </a:bodyPr>
          <a:lstStyle>
            <a:lvl1pPr marL="0" indent="0" algn="l">
              <a:lnSpc>
                <a:spcPct val="100000"/>
              </a:lnSpc>
              <a:defRPr lang="en-US" sz="2000" b="0" i="0" baseline="0" dirty="0" smtClean="0">
                <a:solidFill>
                  <a:srgbClr val="6F787E"/>
                </a:solidFill>
                <a:latin typeface="Helvetica Neue"/>
                <a:ea typeface="ＭＳ Ｐゴシック" pitchFamily="-102" charset="-128"/>
                <a:cs typeface="Helvetica Neue"/>
                <a:sym typeface="Gill Sans" pitchFamily="-102" charset="0"/>
              </a:defRPr>
            </a:lvl1pPr>
            <a:lvl2pPr algn="l">
              <a:defRPr>
                <a:solidFill>
                  <a:schemeClr val="accent3"/>
                </a:solidFill>
                <a:latin typeface="Helvetica"/>
                <a:cs typeface="Helvetica"/>
              </a:defRPr>
            </a:lvl2pPr>
            <a:lvl3pPr algn="l">
              <a:defRPr>
                <a:solidFill>
                  <a:schemeClr val="accent3"/>
                </a:solidFill>
                <a:latin typeface="Helvetica"/>
                <a:cs typeface="Helvetica"/>
              </a:defRPr>
            </a:lvl3pPr>
            <a:lvl4pPr algn="l">
              <a:defRPr>
                <a:solidFill>
                  <a:schemeClr val="accent3"/>
                </a:solidFill>
                <a:latin typeface="Helvetica"/>
                <a:cs typeface="Helvetica"/>
              </a:defRPr>
            </a:lvl4pPr>
            <a:lvl5pPr algn="l">
              <a:defRPr>
                <a:solidFill>
                  <a:schemeClr val="accent3"/>
                </a:solidFill>
                <a:latin typeface="Helvetica"/>
                <a:cs typeface="Helvetica"/>
              </a:defRPr>
            </a:lvl5pPr>
          </a:lstStyle>
          <a:p>
            <a:pPr lvl="0"/>
            <a:r>
              <a:rPr lang="en-US" dirty="0"/>
              <a:t>Click to Master text styles</a:t>
            </a:r>
          </a:p>
        </p:txBody>
      </p:sp>
      <p:sp>
        <p:nvSpPr>
          <p:cNvPr id="3" name="TextBox 2"/>
          <p:cNvSpPr txBox="1"/>
          <p:nvPr userDrawn="1"/>
        </p:nvSpPr>
        <p:spPr>
          <a:xfrm>
            <a:off x="339335" y="6054331"/>
            <a:ext cx="6429375" cy="696516"/>
          </a:xfrm>
          <a:prstGeom prst="rect">
            <a:avLst/>
          </a:prstGeom>
          <a:noFill/>
        </p:spPr>
        <p:txBody>
          <a:bodyPr wrap="square" lIns="57397" tIns="28698" rIns="57397" bIns="28698" rtlCol="0" anchor="ctr" anchorCtr="0">
            <a:noAutofit/>
          </a:bodyPr>
          <a:lstStyle/>
          <a:p>
            <a:pPr marL="0" marR="0" lvl="0" indent="0" algn="l" defTabSz="57396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87E"/>
                </a:solidFill>
                <a:effectLst/>
                <a:uLnTx/>
                <a:uFillTx/>
                <a:latin typeface="Helvetica Neue"/>
                <a:ea typeface="ＭＳ Ｐゴシック" pitchFamily="-102" charset="-128"/>
                <a:cs typeface="Helvetica Neue"/>
                <a:sym typeface="Gill Sans" pitchFamily="-102" charset="0"/>
              </a:rPr>
              <a:t>Confidential &amp; Proprietary</a:t>
            </a:r>
            <a:endParaRPr kumimoji="0" lang="en-US" sz="2600" b="0" i="0" u="none" strike="noStrike" kern="1200" cap="none" spc="0" normalizeH="0" baseline="0" noProof="0" dirty="0">
              <a:ln>
                <a:noFill/>
              </a:ln>
              <a:solidFill>
                <a:srgbClr val="6F787E"/>
              </a:solidFill>
              <a:effectLst/>
              <a:uLnTx/>
              <a:uFillTx/>
              <a:latin typeface="Gill Sans" pitchFamily="-102" charset="0"/>
              <a:ea typeface="ヒラギノ角ゴ ProN W3" pitchFamily="-102" charset="-128"/>
              <a:sym typeface="Gill Sans" pitchFamily="-102" charset="0"/>
            </a:endParaRPr>
          </a:p>
        </p:txBody>
      </p:sp>
      <p:pic>
        <p:nvPicPr>
          <p:cNvPr id="5" name="Picture 4" descr="Forza_Logo_Color-Xl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8400" y="228602"/>
            <a:ext cx="1752600" cy="797627"/>
          </a:xfrm>
          <a:prstGeom prst="rect">
            <a:avLst/>
          </a:prstGeom>
        </p:spPr>
      </p:pic>
      <p:pic>
        <p:nvPicPr>
          <p:cNvPr id="4" name="Picture 3"/>
          <p:cNvPicPr>
            <a:picLocks noChangeAspect="1"/>
          </p:cNvPicPr>
          <p:nvPr userDrawn="1"/>
        </p:nvPicPr>
        <p:blipFill>
          <a:blip r:embed="rId3"/>
          <a:stretch>
            <a:fillRect/>
          </a:stretch>
        </p:blipFill>
        <p:spPr>
          <a:xfrm>
            <a:off x="0" y="1143000"/>
            <a:ext cx="9144000" cy="748147"/>
          </a:xfrm>
          <a:prstGeom prst="rect">
            <a:avLst/>
          </a:prstGeom>
        </p:spPr>
      </p:pic>
      <p:cxnSp>
        <p:nvCxnSpPr>
          <p:cNvPr id="8" name="Straight Connector 7"/>
          <p:cNvCxnSpPr/>
          <p:nvPr userDrawn="1"/>
        </p:nvCxnSpPr>
        <p:spPr bwMode="auto">
          <a:xfrm>
            <a:off x="381000" y="4343400"/>
            <a:ext cx="7620000" cy="0"/>
          </a:xfrm>
          <a:prstGeom prst="line">
            <a:avLst/>
          </a:prstGeom>
          <a:blipFill dpi="0" rotWithShape="0">
            <a:blip r:embed="rId4"/>
            <a:srcRect/>
            <a:tile tx="0" ty="0" sx="100000" sy="100000" flip="none" algn="tl"/>
          </a:blipFill>
          <a:ln w="25400" cap="flat" cmpd="sng" algn="ctr">
            <a:solidFill>
              <a:srgbClr val="6F787E"/>
            </a:solidFill>
            <a:prstDash val="solid"/>
            <a:round/>
            <a:headEnd type="none" w="med" len="med"/>
            <a:tailEnd type="none" w="med" len="med"/>
          </a:ln>
          <a:effectLst/>
        </p:spPr>
      </p:cxnSp>
    </p:spTree>
    <p:extLst>
      <p:ext uri="{BB962C8B-B14F-4D97-AF65-F5344CB8AC3E}">
        <p14:creationId xmlns:p14="http://schemas.microsoft.com/office/powerpoint/2010/main" val="7396667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9340" y="2732486"/>
            <a:ext cx="7128269" cy="1500188"/>
          </a:xfrm>
          <a:prstGeom prst="rect">
            <a:avLst/>
          </a:prstGeom>
        </p:spPr>
        <p:txBody>
          <a:bodyPr vert="horz" lIns="57397" tIns="28698" rIns="57397" bIns="28698"/>
          <a:lstStyle>
            <a:lvl1pPr algn="l">
              <a:defRPr sz="3400" b="0" i="0">
                <a:solidFill>
                  <a:srgbClr val="6F787E"/>
                </a:solidFill>
                <a:latin typeface="Helvetica Neue"/>
                <a:cs typeface="Helvetica Neue"/>
              </a:defRPr>
            </a:lvl1pPr>
          </a:lstStyle>
          <a:p>
            <a:endParaRPr lang="en-US" dirty="0"/>
          </a:p>
        </p:txBody>
      </p:sp>
      <p:sp>
        <p:nvSpPr>
          <p:cNvPr id="11" name="Text Placeholder 10"/>
          <p:cNvSpPr>
            <a:spLocks noGrp="1"/>
          </p:cNvSpPr>
          <p:nvPr>
            <p:ph type="body" sz="quarter" idx="10" hasCustomPrompt="1"/>
          </p:nvPr>
        </p:nvSpPr>
        <p:spPr>
          <a:xfrm>
            <a:off x="339340" y="4393414"/>
            <a:ext cx="7128269" cy="365733"/>
          </a:xfrm>
          <a:prstGeom prst="rect">
            <a:avLst/>
          </a:prstGeom>
        </p:spPr>
        <p:txBody>
          <a:bodyPr vert="horz" wrap="square" lIns="57397" tIns="28698" rIns="57397" bIns="28698">
            <a:spAutoFit/>
          </a:bodyPr>
          <a:lstStyle>
            <a:lvl1pPr marL="0" indent="0" algn="l">
              <a:lnSpc>
                <a:spcPct val="100000"/>
              </a:lnSpc>
              <a:defRPr lang="en-US" sz="2000" b="0" i="0" baseline="0" dirty="0" smtClean="0">
                <a:solidFill>
                  <a:srgbClr val="6F787E"/>
                </a:solidFill>
                <a:latin typeface="Helvetica Neue"/>
                <a:ea typeface="ＭＳ Ｐゴシック" pitchFamily="-102" charset="-128"/>
                <a:cs typeface="Helvetica Neue"/>
                <a:sym typeface="Gill Sans" pitchFamily="-102" charset="0"/>
              </a:defRPr>
            </a:lvl1pPr>
            <a:lvl2pPr algn="l">
              <a:defRPr>
                <a:solidFill>
                  <a:schemeClr val="accent3"/>
                </a:solidFill>
                <a:latin typeface="Helvetica"/>
                <a:cs typeface="Helvetica"/>
              </a:defRPr>
            </a:lvl2pPr>
            <a:lvl3pPr algn="l">
              <a:defRPr>
                <a:solidFill>
                  <a:schemeClr val="accent3"/>
                </a:solidFill>
                <a:latin typeface="Helvetica"/>
                <a:cs typeface="Helvetica"/>
              </a:defRPr>
            </a:lvl3pPr>
            <a:lvl4pPr algn="l">
              <a:defRPr>
                <a:solidFill>
                  <a:schemeClr val="accent3"/>
                </a:solidFill>
                <a:latin typeface="Helvetica"/>
                <a:cs typeface="Helvetica"/>
              </a:defRPr>
            </a:lvl4pPr>
            <a:lvl5pPr algn="l">
              <a:defRPr>
                <a:solidFill>
                  <a:schemeClr val="accent3"/>
                </a:solidFill>
                <a:latin typeface="Helvetica"/>
                <a:cs typeface="Helvetica"/>
              </a:defRPr>
            </a:lvl5pPr>
          </a:lstStyle>
          <a:p>
            <a:pPr lvl="0"/>
            <a:r>
              <a:rPr lang="en-US" dirty="0"/>
              <a:t>Click to Master text styles</a:t>
            </a:r>
          </a:p>
        </p:txBody>
      </p:sp>
      <p:sp>
        <p:nvSpPr>
          <p:cNvPr id="3" name="TextBox 2"/>
          <p:cNvSpPr txBox="1"/>
          <p:nvPr userDrawn="1"/>
        </p:nvSpPr>
        <p:spPr>
          <a:xfrm>
            <a:off x="339335" y="6054331"/>
            <a:ext cx="6429375" cy="696516"/>
          </a:xfrm>
          <a:prstGeom prst="rect">
            <a:avLst/>
          </a:prstGeom>
          <a:noFill/>
        </p:spPr>
        <p:txBody>
          <a:bodyPr wrap="square" lIns="57397" tIns="28698" rIns="57397" bIns="28698" rtlCol="0" anchor="ctr" anchorCtr="0">
            <a:noAutofit/>
          </a:bodyPr>
          <a:lstStyle/>
          <a:p>
            <a:pPr marL="0" marR="0" lvl="0" indent="0" algn="l" defTabSz="57396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87E"/>
                </a:solidFill>
                <a:effectLst/>
                <a:uLnTx/>
                <a:uFillTx/>
                <a:latin typeface="Helvetica Neue"/>
                <a:ea typeface="ＭＳ Ｐゴシック" pitchFamily="-102" charset="-128"/>
                <a:cs typeface="Helvetica Neue"/>
                <a:sym typeface="Gill Sans" pitchFamily="-102" charset="0"/>
              </a:rPr>
              <a:t>Confidential &amp; Proprietary</a:t>
            </a:r>
            <a:endParaRPr kumimoji="0" lang="en-US" sz="2600" b="0" i="0" u="none" strike="noStrike" kern="1200" cap="none" spc="0" normalizeH="0" baseline="0" noProof="0" dirty="0">
              <a:ln>
                <a:noFill/>
              </a:ln>
              <a:solidFill>
                <a:srgbClr val="6F787E"/>
              </a:solidFill>
              <a:effectLst/>
              <a:uLnTx/>
              <a:uFillTx/>
              <a:latin typeface="Gill Sans" pitchFamily="-102" charset="0"/>
              <a:ea typeface="ヒラギノ角ゴ ProN W3" pitchFamily="-102" charset="-128"/>
              <a:sym typeface="Gill Sans" pitchFamily="-102" charset="0"/>
            </a:endParaRPr>
          </a:p>
        </p:txBody>
      </p:sp>
      <p:pic>
        <p:nvPicPr>
          <p:cNvPr id="5" name="Picture 4" descr="Forza_Logo_Color-Xl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8400" y="228602"/>
            <a:ext cx="1752600" cy="797627"/>
          </a:xfrm>
          <a:prstGeom prst="rect">
            <a:avLst/>
          </a:prstGeom>
        </p:spPr>
      </p:pic>
      <p:pic>
        <p:nvPicPr>
          <p:cNvPr id="9" name="Picture 8"/>
          <p:cNvPicPr>
            <a:picLocks noChangeAspect="1"/>
          </p:cNvPicPr>
          <p:nvPr userDrawn="1"/>
        </p:nvPicPr>
        <p:blipFill>
          <a:blip r:embed="rId3"/>
          <a:stretch>
            <a:fillRect/>
          </a:stretch>
        </p:blipFill>
        <p:spPr>
          <a:xfrm>
            <a:off x="0" y="1143003"/>
            <a:ext cx="9144000" cy="742520"/>
          </a:xfrm>
          <a:prstGeom prst="rect">
            <a:avLst/>
          </a:prstGeom>
        </p:spPr>
      </p:pic>
      <p:cxnSp>
        <p:nvCxnSpPr>
          <p:cNvPr id="12" name="Straight Connector 11"/>
          <p:cNvCxnSpPr/>
          <p:nvPr userDrawn="1"/>
        </p:nvCxnSpPr>
        <p:spPr bwMode="auto">
          <a:xfrm>
            <a:off x="381000" y="4343400"/>
            <a:ext cx="7620000" cy="0"/>
          </a:xfrm>
          <a:prstGeom prst="line">
            <a:avLst/>
          </a:prstGeom>
          <a:blipFill dpi="0" rotWithShape="0">
            <a:blip r:embed="rId4"/>
            <a:srcRect/>
            <a:tile tx="0" ty="0" sx="100000" sy="100000" flip="none" algn="tl"/>
          </a:blipFill>
          <a:ln w="25400" cap="flat" cmpd="sng" algn="ctr">
            <a:solidFill>
              <a:srgbClr val="6F787E"/>
            </a:solidFill>
            <a:prstDash val="solid"/>
            <a:round/>
            <a:headEnd type="none" w="med" len="med"/>
            <a:tailEnd type="none" w="med" len="med"/>
          </a:ln>
          <a:effectLst/>
        </p:spPr>
      </p:cxnSp>
    </p:spTree>
    <p:extLst>
      <p:ext uri="{BB962C8B-B14F-4D97-AF65-F5344CB8AC3E}">
        <p14:creationId xmlns:p14="http://schemas.microsoft.com/office/powerpoint/2010/main" val="27642714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Bullet Point List">
    <p:spTree>
      <p:nvGrpSpPr>
        <p:cNvPr id="1" name=""/>
        <p:cNvGrpSpPr/>
        <p:nvPr/>
      </p:nvGrpSpPr>
      <p:grpSpPr>
        <a:xfrm>
          <a:off x="0" y="0"/>
          <a:ext cx="0" cy="0"/>
          <a:chOff x="0" y="0"/>
          <a:chExt cx="0" cy="0"/>
        </a:xfrm>
      </p:grpSpPr>
      <p:sp>
        <p:nvSpPr>
          <p:cNvPr id="8" name="Title 6"/>
          <p:cNvSpPr>
            <a:spLocks noGrp="1"/>
          </p:cNvSpPr>
          <p:nvPr>
            <p:ph type="title"/>
          </p:nvPr>
        </p:nvSpPr>
        <p:spPr>
          <a:xfrm>
            <a:off x="1" y="-13096"/>
            <a:ext cx="9144000" cy="1003696"/>
          </a:xfrm>
          <a:prstGeom prst="rect">
            <a:avLst/>
          </a:prstGeom>
          <a:gradFill flip="none" rotWithShape="1">
            <a:gsLst>
              <a:gs pos="0">
                <a:schemeClr val="accent3">
                  <a:lumMod val="50000"/>
                </a:schemeClr>
              </a:gs>
              <a:gs pos="98000">
                <a:schemeClr val="accent3">
                  <a:lumMod val="52000"/>
                </a:schemeClr>
              </a:gs>
            </a:gsLst>
            <a:lin ang="10800000" scaled="1"/>
            <a:tileRect/>
          </a:gradFill>
        </p:spPr>
        <p:txBody>
          <a:bodyPr vert="horz" lIns="114794" tIns="28698" rIns="57397" bIns="28698" anchor="ctr" anchorCtr="0"/>
          <a:lstStyle>
            <a:lvl1pPr marL="228600" indent="0" algn="l">
              <a:defRPr lang="en-US" sz="2300" dirty="0">
                <a:solidFill>
                  <a:schemeClr val="bg1"/>
                </a:solidFill>
                <a:latin typeface="Helvetica Neue"/>
                <a:ea typeface="ＭＳ Ｐゴシック" pitchFamily="-102" charset="-128"/>
                <a:cs typeface="Helvetica Neue"/>
                <a:sym typeface="Gill Sans" pitchFamily="-102" charset="0"/>
              </a:defRPr>
            </a:lvl1pPr>
          </a:lstStyle>
          <a:p>
            <a:endParaRPr lang="en-US" dirty="0"/>
          </a:p>
        </p:txBody>
      </p:sp>
      <p:sp>
        <p:nvSpPr>
          <p:cNvPr id="5" name="Rectangle 4"/>
          <p:cNvSpPr>
            <a:spLocks/>
          </p:cNvSpPr>
          <p:nvPr userDrawn="1"/>
        </p:nvSpPr>
        <p:spPr bwMode="auto">
          <a:xfrm>
            <a:off x="8572129" y="6421201"/>
            <a:ext cx="171522"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4048E96-F8C3-3646-8571-9BEF942FF7D2}" type="slidenum">
              <a:rPr kumimoji="0" lang="en-US" sz="1100" b="0" i="0" u="none" strike="noStrike" kern="1200" cap="none" spc="0" normalizeH="0" baseline="0" noProof="0">
                <a:ln>
                  <a:noFill/>
                </a:ln>
                <a:solidFill>
                  <a:srgbClr val="C0CF3A">
                    <a:lumMod val="75000"/>
                  </a:srgbClr>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C0CF3A">
                  <a:lumMod val="75000"/>
                </a:srgbClr>
              </a:solidFill>
              <a:effectLst/>
              <a:uLnTx/>
              <a:uFillTx/>
              <a:latin typeface="Helvetica Neue"/>
              <a:ea typeface="Helvetica Neue" pitchFamily="-102" charset="0"/>
              <a:cs typeface="Helvetica"/>
              <a:sym typeface="Helvetica Neue" pitchFamily="-102" charset="0"/>
            </a:endParaRPr>
          </a:p>
        </p:txBody>
      </p:sp>
      <p:sp>
        <p:nvSpPr>
          <p:cNvPr id="3" name="Text Placeholder 2"/>
          <p:cNvSpPr>
            <a:spLocks noGrp="1"/>
          </p:cNvSpPr>
          <p:nvPr>
            <p:ph type="body" sz="quarter" idx="12"/>
          </p:nvPr>
        </p:nvSpPr>
        <p:spPr>
          <a:xfrm>
            <a:off x="304800" y="1058663"/>
            <a:ext cx="8534400" cy="5188781"/>
          </a:xfrm>
          <a:prstGeom prst="rect">
            <a:avLst/>
          </a:prstGeom>
        </p:spPr>
        <p:txBody>
          <a:bodyPr vert="horz" lIns="57397" tIns="28698" rIns="57397" bIns="28698"/>
          <a:lstStyle>
            <a:lvl1pPr marL="229588" indent="-229588" algn="l">
              <a:buFont typeface="Arial"/>
              <a:buChar char="•"/>
              <a:defRPr sz="2400">
                <a:solidFill>
                  <a:schemeClr val="tx1"/>
                </a:solidFill>
                <a:latin typeface="Helvetica Neue"/>
                <a:cs typeface="Helvetica Neue"/>
              </a:defRPr>
            </a:lvl1pPr>
            <a:lvl2pPr marL="573969" indent="-286984" algn="l">
              <a:buFont typeface="Wingdings" charset="2"/>
              <a:buChar char="§"/>
              <a:defRPr sz="1800">
                <a:solidFill>
                  <a:schemeClr val="tx1"/>
                </a:solidFill>
                <a:latin typeface="Helvetica Neue"/>
                <a:cs typeface="Helvetica Neue"/>
              </a:defRPr>
            </a:lvl2pPr>
            <a:lvl3pPr marL="860953" indent="-286984" algn="l">
              <a:buFont typeface="Courier New"/>
              <a:buChar char="o"/>
              <a:defRPr sz="1800">
                <a:solidFill>
                  <a:schemeClr val="tx1"/>
                </a:solidFill>
                <a:latin typeface="Helvetica Neue"/>
                <a:cs typeface="Helvetica Neue"/>
              </a:defRPr>
            </a:lvl3pPr>
            <a:lvl4pPr marL="1219684" indent="-358731" algn="l">
              <a:buFont typeface="Arial"/>
              <a:buChar char="•"/>
              <a:defRPr>
                <a:latin typeface="Helvetica Neue"/>
                <a:cs typeface="Helvetica Neue"/>
              </a:defRPr>
            </a:lvl4pPr>
            <a:lvl5pPr marL="1506668" indent="-358731" algn="l">
              <a:buFont typeface="Arial"/>
              <a:buChar cha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p:txBody>
      </p:sp>
      <p:sp>
        <p:nvSpPr>
          <p:cNvPr id="9" name="Title 6"/>
          <p:cNvSpPr txBox="1">
            <a:spLocks/>
          </p:cNvSpPr>
          <p:nvPr userDrawn="1"/>
        </p:nvSpPr>
        <p:spPr>
          <a:xfrm>
            <a:off x="2971800" y="6421201"/>
            <a:ext cx="4343400" cy="228071"/>
          </a:xfrm>
          <a:prstGeom prst="rect">
            <a:avLst/>
          </a:prstGeom>
        </p:spPr>
        <p:txBody>
          <a:bodyPr vert="horz" lIns="114794" tIns="28698" rIns="57397" bIns="28698" anchor="ctr" anchorCtr="0"/>
          <a:lstStyle>
            <a:lvl1pPr algn="l" rtl="0" eaLnBrk="0" fontAlgn="base" hangingPunct="0">
              <a:spcBef>
                <a:spcPct val="0"/>
              </a:spcBef>
              <a:spcAft>
                <a:spcPct val="0"/>
              </a:spcAft>
              <a:defRPr lang="en-US" sz="2300" dirty="0">
                <a:solidFill>
                  <a:schemeClr val="accent3">
                    <a:lumMod val="75000"/>
                  </a:schemeClr>
                </a:solidFill>
                <a:latin typeface="Helvetica Neue"/>
                <a:ea typeface="ＭＳ Ｐゴシック" pitchFamily="-102" charset="-128"/>
                <a:cs typeface="Helvetica Neue"/>
                <a:sym typeface="Gill Sans" pitchFamily="-102" charset="0"/>
              </a:defRPr>
            </a:lvl1pPr>
            <a:lvl2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2pPr>
            <a:lvl3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3pPr>
            <a:lvl4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4pPr>
            <a:lvl5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5pPr>
            <a:lvl6pPr marL="286984"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573969"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860953"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147938"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0CF3A">
                    <a:lumMod val="75000"/>
                  </a:srgbClr>
                </a:solidFill>
                <a:effectLst/>
                <a:uLnTx/>
                <a:uFillTx/>
                <a:latin typeface="Helvetica Neue"/>
                <a:ea typeface="ＭＳ Ｐゴシック" pitchFamily="-102" charset="-128"/>
                <a:sym typeface="Gill Sans" pitchFamily="-102" charset="0"/>
              </a:rPr>
              <a:t>IISW 2019	    June 24-27, 2019 | Snowbird, Utah</a:t>
            </a:r>
          </a:p>
        </p:txBody>
      </p:sp>
      <p:pic>
        <p:nvPicPr>
          <p:cNvPr id="7" name="Picture 6"/>
          <p:cNvPicPr>
            <a:picLocks noChangeAspect="1"/>
          </p:cNvPicPr>
          <p:nvPr userDrawn="1"/>
        </p:nvPicPr>
        <p:blipFill>
          <a:blip r:embed="rId2"/>
          <a:stretch>
            <a:fillRect/>
          </a:stretch>
        </p:blipFill>
        <p:spPr>
          <a:xfrm>
            <a:off x="228600" y="6240263"/>
            <a:ext cx="1828800" cy="617737"/>
          </a:xfrm>
          <a:prstGeom prst="rect">
            <a:avLst/>
          </a:prstGeom>
        </p:spPr>
      </p:pic>
    </p:spTree>
    <p:extLst>
      <p:ext uri="{BB962C8B-B14F-4D97-AF65-F5344CB8AC3E}">
        <p14:creationId xmlns:p14="http://schemas.microsoft.com/office/powerpoint/2010/main" val="22045367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Bullet Point Lis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a:spLocks/>
          </p:cNvSpPr>
          <p:nvPr userDrawn="1"/>
        </p:nvSpPr>
        <p:spPr bwMode="auto">
          <a:xfrm>
            <a:off x="8580946" y="6421201"/>
            <a:ext cx="153888"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4048E96-F8C3-3646-8571-9BEF942FF7D2}" type="slidenum">
              <a:rPr kumimoji="0" lang="en-US" sz="1100" b="0" i="0" u="none" strike="noStrike" kern="1200" cap="none" spc="0" normalizeH="0" baseline="0" noProof="0">
                <a:ln>
                  <a:noFill/>
                </a:ln>
                <a:solidFill>
                  <a:srgbClr val="27AAF9"/>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27AAF9"/>
              </a:solidFill>
              <a:effectLst/>
              <a:uLnTx/>
              <a:uFillTx/>
              <a:latin typeface="Helvetica Neue"/>
              <a:ea typeface="Helvetica Neue" pitchFamily="-102" charset="0"/>
              <a:cs typeface="Helvetica"/>
              <a:sym typeface="Helvetica Neue" pitchFamily="-102" charset="0"/>
            </a:endParaRPr>
          </a:p>
        </p:txBody>
      </p:sp>
      <p:sp>
        <p:nvSpPr>
          <p:cNvPr id="6" name="TextBox 5"/>
          <p:cNvSpPr txBox="1"/>
          <p:nvPr userDrawn="1"/>
        </p:nvSpPr>
        <p:spPr>
          <a:xfrm>
            <a:off x="1518059" y="6482955"/>
            <a:ext cx="6482953" cy="321469"/>
          </a:xfrm>
          <a:prstGeom prst="rect">
            <a:avLst/>
          </a:prstGeom>
          <a:noFill/>
        </p:spPr>
        <p:txBody>
          <a:bodyPr wrap="square" lIns="57397" tIns="28698" rIns="57397" bIns="28698" rtlCol="0" anchor="ctr" anchorCtr="0">
            <a:noAutofit/>
          </a:bodyPr>
          <a:lstStyle/>
          <a:p>
            <a:pPr marL="215238" marR="0" lvl="0" indent="-215238" algn="l" defTabSz="57396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7AAF9"/>
                </a:solidFill>
                <a:effectLst/>
                <a:uLnTx/>
                <a:uFillTx/>
                <a:latin typeface="Helvetica Neue"/>
                <a:ea typeface="ＭＳ Ｐゴシック" pitchFamily="-102" charset="-128"/>
                <a:cs typeface="Helvetica Neue"/>
                <a:sym typeface="Gill Sans" pitchFamily="-102" charset="0"/>
              </a:rPr>
              <a:t>Confidential &amp; Proprietary</a:t>
            </a:r>
          </a:p>
        </p:txBody>
      </p:sp>
      <p:sp>
        <p:nvSpPr>
          <p:cNvPr id="8" name="Title 6"/>
          <p:cNvSpPr>
            <a:spLocks noGrp="1"/>
          </p:cNvSpPr>
          <p:nvPr>
            <p:ph type="title"/>
          </p:nvPr>
        </p:nvSpPr>
        <p:spPr>
          <a:xfrm>
            <a:off x="71449" y="53579"/>
            <a:ext cx="8996361" cy="937022"/>
          </a:xfrm>
          <a:prstGeom prst="rect">
            <a:avLst/>
          </a:prstGeom>
        </p:spPr>
        <p:txBody>
          <a:bodyPr vert="horz" lIns="114794" tIns="28698" rIns="57397" bIns="28698" anchor="ctr" anchorCtr="0"/>
          <a:lstStyle>
            <a:lvl1pPr algn="l">
              <a:defRPr sz="2300">
                <a:solidFill>
                  <a:srgbClr val="27AAF9"/>
                </a:solidFill>
                <a:latin typeface="Helvetica Neue"/>
                <a:cs typeface="Helvetica Neue"/>
              </a:defRPr>
            </a:lvl1pPr>
          </a:lstStyle>
          <a:p>
            <a:endParaRPr lang="en-US" dirty="0"/>
          </a:p>
        </p:txBody>
      </p:sp>
      <p:sp>
        <p:nvSpPr>
          <p:cNvPr id="7" name="Text Placeholder 2"/>
          <p:cNvSpPr>
            <a:spLocks noGrp="1"/>
          </p:cNvSpPr>
          <p:nvPr>
            <p:ph type="body" sz="quarter" idx="12"/>
          </p:nvPr>
        </p:nvSpPr>
        <p:spPr>
          <a:xfrm>
            <a:off x="71449" y="990601"/>
            <a:ext cx="8996361" cy="4956571"/>
          </a:xfrm>
          <a:prstGeom prst="rect">
            <a:avLst/>
          </a:prstGeom>
        </p:spPr>
        <p:txBody>
          <a:bodyPr vert="horz" lIns="57397" tIns="28698" rIns="57397" bIns="28698"/>
          <a:lstStyle>
            <a:lvl1pPr marL="229588" indent="-229588" algn="l">
              <a:buFont typeface="Arial"/>
              <a:buChar char="•"/>
              <a:defRPr sz="1500">
                <a:solidFill>
                  <a:schemeClr val="tx1">
                    <a:lumMod val="75000"/>
                    <a:lumOff val="25000"/>
                  </a:schemeClr>
                </a:solidFill>
                <a:latin typeface="Helvetica Neue"/>
                <a:cs typeface="Helvetica Neue"/>
              </a:defRPr>
            </a:lvl1pPr>
            <a:lvl2pPr marL="573969" indent="-286984" algn="l">
              <a:buFont typeface="Wingdings" charset="2"/>
              <a:buChar char="§"/>
              <a:defRPr sz="1400">
                <a:solidFill>
                  <a:schemeClr val="tx1">
                    <a:lumMod val="75000"/>
                    <a:lumOff val="25000"/>
                  </a:schemeClr>
                </a:solidFill>
                <a:latin typeface="Helvetica Neue"/>
                <a:cs typeface="Helvetica Neue"/>
              </a:defRPr>
            </a:lvl2pPr>
            <a:lvl3pPr marL="860953" indent="-286984" algn="l">
              <a:buFont typeface="Courier New"/>
              <a:buChar char="o"/>
              <a:defRPr sz="1300">
                <a:solidFill>
                  <a:schemeClr val="tx1">
                    <a:lumMod val="75000"/>
                    <a:lumOff val="25000"/>
                  </a:schemeClr>
                </a:solidFill>
                <a:latin typeface="Helvetica Neue"/>
                <a:cs typeface="Helvetica Neue"/>
              </a:defRPr>
            </a:lvl3pPr>
            <a:lvl4pPr marL="1219684" indent="-358731" algn="l">
              <a:buFont typeface="Arial"/>
              <a:buChar char="•"/>
              <a:defRPr>
                <a:latin typeface="Helvetica Neue"/>
                <a:cs typeface="Helvetica Neue"/>
              </a:defRPr>
            </a:lvl4pPr>
            <a:lvl5pPr marL="1506668" indent="-358731" algn="l">
              <a:buFont typeface="Arial"/>
              <a:buChar cha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85037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Copy + Bulleted Lis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a:spLocks/>
          </p:cNvSpPr>
          <p:nvPr userDrawn="1"/>
        </p:nvSpPr>
        <p:spPr bwMode="auto">
          <a:xfrm>
            <a:off x="8580946" y="6421201"/>
            <a:ext cx="153888"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4048E96-F8C3-3646-8571-9BEF942FF7D2}" type="slidenum">
              <a:rPr kumimoji="0" lang="en-US" sz="1100" b="0" i="0" u="none" strike="noStrike" kern="1200" cap="none" spc="0" normalizeH="0" baseline="0" noProof="0">
                <a:ln>
                  <a:noFill/>
                </a:ln>
                <a:solidFill>
                  <a:srgbClr val="27AAF9"/>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27AAF9"/>
              </a:solidFill>
              <a:effectLst/>
              <a:uLnTx/>
              <a:uFillTx/>
              <a:latin typeface="Helvetica Neue"/>
              <a:ea typeface="Helvetica Neue" pitchFamily="-102" charset="0"/>
              <a:cs typeface="Helvetica"/>
              <a:sym typeface="Helvetica Neue" pitchFamily="-102" charset="0"/>
            </a:endParaRPr>
          </a:p>
        </p:txBody>
      </p:sp>
      <p:sp>
        <p:nvSpPr>
          <p:cNvPr id="8" name="Text Placeholder 5"/>
          <p:cNvSpPr>
            <a:spLocks noGrp="1"/>
          </p:cNvSpPr>
          <p:nvPr>
            <p:ph type="body" sz="quarter" idx="12" hasCustomPrompt="1"/>
          </p:nvPr>
        </p:nvSpPr>
        <p:spPr>
          <a:xfrm>
            <a:off x="71449" y="642939"/>
            <a:ext cx="8996361" cy="803672"/>
          </a:xfrm>
          <a:prstGeom prst="rect">
            <a:avLst/>
          </a:prstGeom>
        </p:spPr>
        <p:txBody>
          <a:bodyPr vert="horz" lIns="114794" tIns="28698" rIns="57397" bIns="28698"/>
          <a:lstStyle>
            <a:lvl1pPr marL="0" indent="0" algn="l">
              <a:buFont typeface="Arial"/>
              <a:buNone/>
              <a:defRPr sz="1800">
                <a:solidFill>
                  <a:schemeClr val="tx1">
                    <a:lumMod val="75000"/>
                    <a:lumOff val="25000"/>
                  </a:schemeClr>
                </a:solidFill>
                <a:latin typeface="Helvetica Neue"/>
                <a:cs typeface="Helvetica Neue"/>
              </a:defRPr>
            </a:lvl1pPr>
            <a:lvl2pPr>
              <a:buFont typeface="Arial"/>
              <a:buChar char="•"/>
              <a:defRPr/>
            </a:lvl2pPr>
            <a:lvl3pPr>
              <a:buFont typeface="Arial"/>
              <a:buChar char="•"/>
              <a:defRPr/>
            </a:lvl3pPr>
            <a:lvl4pPr>
              <a:buFont typeface="Arial"/>
              <a:buChar char="•"/>
              <a:defRPr/>
            </a:lvl4pPr>
            <a:lvl5pPr>
              <a:buFont typeface="Arial"/>
              <a:buChar char="•"/>
              <a:defRPr/>
            </a:lvl5pPr>
          </a:lstStyle>
          <a:p>
            <a:pPr lvl="0"/>
            <a:r>
              <a:rPr lang="en-US" dirty="0"/>
              <a:t>Click to add intro copy</a:t>
            </a:r>
          </a:p>
          <a:p>
            <a:pPr lvl="0"/>
            <a:endParaRPr lang="en-US" dirty="0"/>
          </a:p>
        </p:txBody>
      </p:sp>
      <p:sp>
        <p:nvSpPr>
          <p:cNvPr id="11" name="TextBox 10"/>
          <p:cNvSpPr txBox="1"/>
          <p:nvPr userDrawn="1"/>
        </p:nvSpPr>
        <p:spPr>
          <a:xfrm>
            <a:off x="1518059" y="6482955"/>
            <a:ext cx="6482953" cy="321469"/>
          </a:xfrm>
          <a:prstGeom prst="rect">
            <a:avLst/>
          </a:prstGeom>
          <a:noFill/>
        </p:spPr>
        <p:txBody>
          <a:bodyPr wrap="square" lIns="57397" tIns="28698" rIns="57397" bIns="28698" rtlCol="0" anchor="ctr" anchorCtr="0">
            <a:noAutofit/>
          </a:bodyPr>
          <a:lstStyle/>
          <a:p>
            <a:pPr marL="215238" marR="0" lvl="0" indent="-215238" algn="l" defTabSz="57396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7AAF9"/>
                </a:solidFill>
                <a:effectLst/>
                <a:uLnTx/>
                <a:uFillTx/>
                <a:latin typeface="Helvetica Neue"/>
                <a:ea typeface="ＭＳ Ｐゴシック" pitchFamily="-102" charset="-128"/>
                <a:cs typeface="Helvetica Neue"/>
                <a:sym typeface="Gill Sans" pitchFamily="-102" charset="0"/>
              </a:rPr>
              <a:t>Confidential &amp; Proprietary</a:t>
            </a:r>
          </a:p>
        </p:txBody>
      </p:sp>
      <p:sp>
        <p:nvSpPr>
          <p:cNvPr id="12" name="Title 6"/>
          <p:cNvSpPr>
            <a:spLocks noGrp="1"/>
          </p:cNvSpPr>
          <p:nvPr>
            <p:ph type="title"/>
          </p:nvPr>
        </p:nvSpPr>
        <p:spPr>
          <a:xfrm>
            <a:off x="71449" y="53579"/>
            <a:ext cx="8996361" cy="589360"/>
          </a:xfrm>
          <a:prstGeom prst="rect">
            <a:avLst/>
          </a:prstGeom>
        </p:spPr>
        <p:txBody>
          <a:bodyPr vert="horz" lIns="114794" tIns="28698" rIns="57397" bIns="28698" anchor="ctr" anchorCtr="0"/>
          <a:lstStyle>
            <a:lvl1pPr algn="l">
              <a:defRPr sz="2300">
                <a:solidFill>
                  <a:srgbClr val="27AAF9"/>
                </a:solidFill>
                <a:latin typeface="Helvetica Neue"/>
                <a:cs typeface="Helvetica Neue"/>
              </a:defRPr>
            </a:lvl1pPr>
          </a:lstStyle>
          <a:p>
            <a:endParaRPr lang="en-US" dirty="0"/>
          </a:p>
        </p:txBody>
      </p:sp>
      <p:sp>
        <p:nvSpPr>
          <p:cNvPr id="7" name="Text Placeholder 2"/>
          <p:cNvSpPr>
            <a:spLocks noGrp="1"/>
          </p:cNvSpPr>
          <p:nvPr>
            <p:ph type="body" sz="quarter" idx="13"/>
          </p:nvPr>
        </p:nvSpPr>
        <p:spPr>
          <a:xfrm>
            <a:off x="71449" y="1446614"/>
            <a:ext cx="8996361" cy="4500563"/>
          </a:xfrm>
          <a:prstGeom prst="rect">
            <a:avLst/>
          </a:prstGeom>
        </p:spPr>
        <p:txBody>
          <a:bodyPr vert="horz" lIns="57397" tIns="28698" rIns="57397" bIns="28698"/>
          <a:lstStyle>
            <a:lvl1pPr marL="229588" indent="-229588" algn="l">
              <a:buFont typeface="Arial"/>
              <a:buChar char="•"/>
              <a:defRPr sz="1500">
                <a:solidFill>
                  <a:schemeClr val="tx1">
                    <a:lumMod val="75000"/>
                    <a:lumOff val="25000"/>
                  </a:schemeClr>
                </a:solidFill>
                <a:latin typeface="Helvetica Neue"/>
                <a:cs typeface="Helvetica Neue"/>
              </a:defRPr>
            </a:lvl1pPr>
            <a:lvl2pPr marL="573969" indent="-286984" algn="l">
              <a:buFont typeface="Wingdings" charset="2"/>
              <a:buChar char="§"/>
              <a:defRPr sz="1400">
                <a:solidFill>
                  <a:schemeClr val="tx1">
                    <a:lumMod val="75000"/>
                    <a:lumOff val="25000"/>
                  </a:schemeClr>
                </a:solidFill>
                <a:latin typeface="Helvetica Neue"/>
                <a:cs typeface="Helvetica Neue"/>
              </a:defRPr>
            </a:lvl2pPr>
            <a:lvl3pPr marL="860953" indent="-286984" algn="l">
              <a:buFont typeface="Courier New"/>
              <a:buChar char="o"/>
              <a:defRPr sz="1300">
                <a:solidFill>
                  <a:schemeClr val="tx1">
                    <a:lumMod val="75000"/>
                    <a:lumOff val="25000"/>
                  </a:schemeClr>
                </a:solidFill>
                <a:latin typeface="Helvetica Neue"/>
                <a:cs typeface="Helvetica Neue"/>
              </a:defRPr>
            </a:lvl3pPr>
            <a:lvl4pPr marL="1219684" indent="-358731" algn="l">
              <a:buFont typeface="Arial"/>
              <a:buChar char="•"/>
              <a:defRPr>
                <a:latin typeface="Helvetica Neue"/>
                <a:cs typeface="Helvetica Neue"/>
              </a:defRPr>
            </a:lvl4pPr>
            <a:lvl5pPr marL="1506668" indent="-358731" algn="l">
              <a:buFont typeface="Arial"/>
              <a:buChar cha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87570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a:spLocks/>
          </p:cNvSpPr>
          <p:nvPr userDrawn="1"/>
        </p:nvSpPr>
        <p:spPr bwMode="auto">
          <a:xfrm>
            <a:off x="8580946" y="6421201"/>
            <a:ext cx="153888"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CE5C451-A51F-1047-BD29-D712EFC0EEBC}" type="slidenum">
              <a:rPr kumimoji="0" lang="en-US" sz="1100" b="0" i="0" u="none" strike="noStrike" kern="1200" cap="none" spc="0" normalizeH="0" baseline="0" noProof="0">
                <a:ln>
                  <a:noFill/>
                </a:ln>
                <a:solidFill>
                  <a:srgbClr val="27AAF9"/>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27AAF9"/>
              </a:solidFill>
              <a:effectLst/>
              <a:uLnTx/>
              <a:uFillTx/>
              <a:latin typeface="Helvetica Neue"/>
              <a:ea typeface="Helvetica Neue" pitchFamily="-102" charset="0"/>
              <a:cs typeface="Helvetica"/>
              <a:sym typeface="Helvetica Neue" pitchFamily="-102" charset="0"/>
            </a:endParaRPr>
          </a:p>
        </p:txBody>
      </p:sp>
      <p:sp>
        <p:nvSpPr>
          <p:cNvPr id="5" name="Picture Placeholder 4"/>
          <p:cNvSpPr>
            <a:spLocks noGrp="1"/>
          </p:cNvSpPr>
          <p:nvPr>
            <p:ph type="pic" sz="quarter" idx="11" hasCustomPrompt="1"/>
          </p:nvPr>
        </p:nvSpPr>
        <p:spPr>
          <a:xfrm>
            <a:off x="71449" y="803674"/>
            <a:ext cx="8996361" cy="5357812"/>
          </a:xfrm>
          <a:prstGeom prst="rect">
            <a:avLst/>
          </a:prstGeom>
        </p:spPr>
        <p:txBody>
          <a:bodyPr vert="horz" lIns="57397" tIns="28698" rIns="57397" bIns="28698"/>
          <a:lstStyle>
            <a:lvl1pPr>
              <a:defRPr lang="en-US" sz="1500" dirty="0">
                <a:solidFill>
                  <a:schemeClr val="tx1">
                    <a:lumMod val="75000"/>
                    <a:lumOff val="25000"/>
                  </a:schemeClr>
                </a:solidFill>
                <a:latin typeface="Helvetica Neue"/>
                <a:ea typeface="ＭＳ Ｐゴシック" pitchFamily="-102" charset="-128"/>
                <a:cs typeface="Helvetica Neue"/>
                <a:sym typeface="Gill Sans" pitchFamily="-102" charset="0"/>
              </a:defRPr>
            </a:lvl1pPr>
          </a:lstStyle>
          <a:p>
            <a:r>
              <a:rPr lang="en-US" dirty="0"/>
              <a:t>Drag or insert picture/diagram</a:t>
            </a:r>
          </a:p>
        </p:txBody>
      </p:sp>
      <p:sp>
        <p:nvSpPr>
          <p:cNvPr id="10" name="Title 6"/>
          <p:cNvSpPr>
            <a:spLocks noGrp="1"/>
          </p:cNvSpPr>
          <p:nvPr>
            <p:ph type="title"/>
          </p:nvPr>
        </p:nvSpPr>
        <p:spPr>
          <a:xfrm>
            <a:off x="71449" y="53579"/>
            <a:ext cx="8996361" cy="589360"/>
          </a:xfrm>
          <a:prstGeom prst="rect">
            <a:avLst/>
          </a:prstGeom>
        </p:spPr>
        <p:txBody>
          <a:bodyPr vert="horz" lIns="114794" tIns="28698" rIns="57397" bIns="28698" anchor="ctr" anchorCtr="0"/>
          <a:lstStyle>
            <a:lvl1pPr algn="l">
              <a:defRPr sz="2300">
                <a:solidFill>
                  <a:srgbClr val="27AAF9"/>
                </a:solidFill>
                <a:latin typeface="Helvetica Neue"/>
                <a:cs typeface="Helvetica Neue"/>
              </a:defRPr>
            </a:lvl1pPr>
          </a:lstStyle>
          <a:p>
            <a:endParaRPr lang="en-US" dirty="0"/>
          </a:p>
        </p:txBody>
      </p:sp>
      <p:sp>
        <p:nvSpPr>
          <p:cNvPr id="7" name="TextBox 6"/>
          <p:cNvSpPr txBox="1"/>
          <p:nvPr userDrawn="1"/>
        </p:nvSpPr>
        <p:spPr>
          <a:xfrm>
            <a:off x="1518059" y="6482955"/>
            <a:ext cx="6482953" cy="321469"/>
          </a:xfrm>
          <a:prstGeom prst="rect">
            <a:avLst/>
          </a:prstGeom>
          <a:noFill/>
        </p:spPr>
        <p:txBody>
          <a:bodyPr wrap="square" lIns="57397" tIns="28698" rIns="57397" bIns="28698" rtlCol="0" anchor="ctr" anchorCtr="0">
            <a:noAutofit/>
          </a:bodyPr>
          <a:lstStyle/>
          <a:p>
            <a:pPr marL="215238" marR="0" lvl="0" indent="-215238" algn="l" defTabSz="57396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7AAF9"/>
                </a:solidFill>
                <a:effectLst/>
                <a:uLnTx/>
                <a:uFillTx/>
                <a:latin typeface="Helvetica Neue"/>
                <a:ea typeface="ＭＳ Ｐゴシック" pitchFamily="-102" charset="-128"/>
                <a:cs typeface="Helvetica Neue"/>
                <a:sym typeface="Gill Sans" pitchFamily="-102" charset="0"/>
              </a:rPr>
              <a:t>Confidential &amp; Proprietary</a:t>
            </a:r>
          </a:p>
        </p:txBody>
      </p:sp>
    </p:spTree>
    <p:extLst>
      <p:ext uri="{BB962C8B-B14F-4D97-AF65-F5344CB8AC3E}">
        <p14:creationId xmlns:p14="http://schemas.microsoft.com/office/powerpoint/2010/main" val="30935692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9E293-7229-47D5-9063-769D7BEAFFA1}"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4135490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 + Bulleted List (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a:spLocks/>
          </p:cNvSpPr>
          <p:nvPr userDrawn="1"/>
        </p:nvSpPr>
        <p:spPr bwMode="auto">
          <a:xfrm>
            <a:off x="8580946" y="6421201"/>
            <a:ext cx="153888"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4048E96-F8C3-3646-8571-9BEF942FF7D2}" type="slidenum">
              <a:rPr kumimoji="0" lang="en-US" sz="1100" b="0" i="0" u="none" strike="noStrike" kern="1200" cap="none" spc="0" normalizeH="0" baseline="0" noProof="0">
                <a:ln>
                  <a:noFill/>
                </a:ln>
                <a:solidFill>
                  <a:srgbClr val="27AAF9"/>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27AAF9"/>
              </a:solidFill>
              <a:effectLst/>
              <a:uLnTx/>
              <a:uFillTx/>
              <a:latin typeface="Helvetica Neue"/>
              <a:ea typeface="Helvetica Neue" pitchFamily="-102" charset="0"/>
              <a:cs typeface="Helvetica"/>
              <a:sym typeface="Helvetica Neue" pitchFamily="-102" charset="0"/>
            </a:endParaRPr>
          </a:p>
        </p:txBody>
      </p:sp>
      <p:sp>
        <p:nvSpPr>
          <p:cNvPr id="10" name="Picture Placeholder 9"/>
          <p:cNvSpPr>
            <a:spLocks noGrp="1"/>
          </p:cNvSpPr>
          <p:nvPr>
            <p:ph type="pic" sz="quarter" idx="12" hasCustomPrompt="1"/>
          </p:nvPr>
        </p:nvSpPr>
        <p:spPr>
          <a:xfrm>
            <a:off x="71438" y="642945"/>
            <a:ext cx="5197078" cy="5357812"/>
          </a:xfrm>
          <a:prstGeom prst="rect">
            <a:avLst/>
          </a:prstGeom>
        </p:spPr>
        <p:txBody>
          <a:bodyPr vert="horz" lIns="57397" tIns="28698" rIns="57397" bIns="28698"/>
          <a:lstStyle>
            <a:lvl1pPr>
              <a:defRPr sz="1500">
                <a:solidFill>
                  <a:srgbClr val="404040"/>
                </a:solidFill>
              </a:defRPr>
            </a:lvl1pPr>
          </a:lstStyle>
          <a:p>
            <a:r>
              <a:rPr lang="en-US" dirty="0"/>
              <a:t>Drag or insert picture/diagram</a:t>
            </a:r>
          </a:p>
        </p:txBody>
      </p:sp>
      <p:sp>
        <p:nvSpPr>
          <p:cNvPr id="8" name="TextBox 7"/>
          <p:cNvSpPr txBox="1"/>
          <p:nvPr userDrawn="1"/>
        </p:nvSpPr>
        <p:spPr>
          <a:xfrm>
            <a:off x="1518059" y="6482955"/>
            <a:ext cx="6482953" cy="321469"/>
          </a:xfrm>
          <a:prstGeom prst="rect">
            <a:avLst/>
          </a:prstGeom>
          <a:noFill/>
        </p:spPr>
        <p:txBody>
          <a:bodyPr wrap="square" lIns="57397" tIns="28698" rIns="57397" bIns="28698" rtlCol="0" anchor="ctr" anchorCtr="0">
            <a:noAutofit/>
          </a:bodyPr>
          <a:lstStyle/>
          <a:p>
            <a:pPr marL="215238" marR="0" lvl="0" indent="-215238" algn="l" defTabSz="57396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7AAF9"/>
                </a:solidFill>
                <a:effectLst/>
                <a:uLnTx/>
                <a:uFillTx/>
                <a:latin typeface="Helvetica Neue"/>
                <a:ea typeface="ＭＳ Ｐゴシック" pitchFamily="-102" charset="-128"/>
                <a:cs typeface="Helvetica Neue"/>
                <a:sym typeface="Gill Sans" pitchFamily="-102" charset="0"/>
              </a:rPr>
              <a:t>Confidential &amp; Proprietary</a:t>
            </a:r>
          </a:p>
        </p:txBody>
      </p:sp>
      <p:sp>
        <p:nvSpPr>
          <p:cNvPr id="12" name="Title 6"/>
          <p:cNvSpPr>
            <a:spLocks noGrp="1"/>
          </p:cNvSpPr>
          <p:nvPr>
            <p:ph type="title"/>
          </p:nvPr>
        </p:nvSpPr>
        <p:spPr>
          <a:xfrm>
            <a:off x="71449" y="53579"/>
            <a:ext cx="8996361" cy="589360"/>
          </a:xfrm>
          <a:prstGeom prst="rect">
            <a:avLst/>
          </a:prstGeom>
        </p:spPr>
        <p:txBody>
          <a:bodyPr vert="horz" lIns="114794" tIns="28698" rIns="57397" bIns="28698" anchor="ctr" anchorCtr="0"/>
          <a:lstStyle>
            <a:lvl1pPr algn="l">
              <a:defRPr sz="2300">
                <a:solidFill>
                  <a:srgbClr val="27AAF9"/>
                </a:solidFill>
                <a:latin typeface="Helvetica Neue"/>
                <a:cs typeface="Helvetica Neue"/>
              </a:defRPr>
            </a:lvl1pPr>
          </a:lstStyle>
          <a:p>
            <a:endParaRPr lang="en-US" dirty="0"/>
          </a:p>
        </p:txBody>
      </p:sp>
      <p:sp>
        <p:nvSpPr>
          <p:cNvPr id="7" name="Text Placeholder 2"/>
          <p:cNvSpPr>
            <a:spLocks noGrp="1"/>
          </p:cNvSpPr>
          <p:nvPr>
            <p:ph type="body" sz="quarter" idx="13"/>
          </p:nvPr>
        </p:nvSpPr>
        <p:spPr>
          <a:xfrm>
            <a:off x="5268527" y="642945"/>
            <a:ext cx="3799283" cy="5357812"/>
          </a:xfrm>
          <a:prstGeom prst="rect">
            <a:avLst/>
          </a:prstGeom>
        </p:spPr>
        <p:txBody>
          <a:bodyPr vert="horz" lIns="57397" tIns="28698" rIns="57397" bIns="28698"/>
          <a:lstStyle>
            <a:lvl1pPr marL="229588" indent="-229588" algn="l">
              <a:buFont typeface="Arial"/>
              <a:buChar char="•"/>
              <a:defRPr sz="1500">
                <a:solidFill>
                  <a:schemeClr val="tx1">
                    <a:lumMod val="75000"/>
                    <a:lumOff val="25000"/>
                  </a:schemeClr>
                </a:solidFill>
                <a:latin typeface="Helvetica Neue"/>
                <a:cs typeface="Helvetica Neue"/>
              </a:defRPr>
            </a:lvl1pPr>
            <a:lvl2pPr marL="573969" indent="-286984" algn="l">
              <a:buFont typeface="Wingdings" charset="2"/>
              <a:buChar char="§"/>
              <a:defRPr sz="1400">
                <a:solidFill>
                  <a:schemeClr val="tx1">
                    <a:lumMod val="75000"/>
                    <a:lumOff val="25000"/>
                  </a:schemeClr>
                </a:solidFill>
                <a:latin typeface="Helvetica Neue"/>
                <a:cs typeface="Helvetica Neue"/>
              </a:defRPr>
            </a:lvl2pPr>
            <a:lvl3pPr marL="860953" indent="-286984" algn="l">
              <a:buFont typeface="Courier New"/>
              <a:buChar char="o"/>
              <a:defRPr sz="1300">
                <a:solidFill>
                  <a:schemeClr val="tx1">
                    <a:lumMod val="75000"/>
                    <a:lumOff val="25000"/>
                  </a:schemeClr>
                </a:solidFill>
                <a:latin typeface="Helvetica Neue"/>
                <a:cs typeface="Helvetica Neue"/>
              </a:defRPr>
            </a:lvl3pPr>
            <a:lvl4pPr marL="1219684" indent="-358731" algn="l">
              <a:buFont typeface="Arial"/>
              <a:buChar char="•"/>
              <a:defRPr>
                <a:latin typeface="Helvetica Neue"/>
                <a:cs typeface="Helvetica Neue"/>
              </a:defRPr>
            </a:lvl4pPr>
            <a:lvl5pPr marL="1506668" indent="-358731" algn="l">
              <a:buFont typeface="Arial"/>
              <a:buChar cha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96269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 (L) + Picture (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a:spLocks/>
          </p:cNvSpPr>
          <p:nvPr userDrawn="1"/>
        </p:nvSpPr>
        <p:spPr bwMode="auto">
          <a:xfrm>
            <a:off x="8580946" y="6421201"/>
            <a:ext cx="153888" cy="1692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4048E96-F8C3-3646-8571-9BEF942FF7D2}" type="slidenum">
              <a:rPr kumimoji="0" lang="en-US" sz="1100" b="0" i="0" u="none" strike="noStrike" kern="1200" cap="none" spc="0" normalizeH="0" baseline="0" noProof="0">
                <a:ln>
                  <a:noFill/>
                </a:ln>
                <a:solidFill>
                  <a:srgbClr val="27AAF9"/>
                </a:solidFill>
                <a:effectLst/>
                <a:uLnTx/>
                <a:uFillTx/>
                <a:latin typeface="Helvetica Neue"/>
                <a:ea typeface="Helvetica Neue" pitchFamily="-102" charset="0"/>
                <a:cs typeface="Helvetica"/>
                <a:sym typeface="Helvetica Neue" pitchFamily="-102"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27AAF9"/>
              </a:solidFill>
              <a:effectLst/>
              <a:uLnTx/>
              <a:uFillTx/>
              <a:latin typeface="Helvetica Neue"/>
              <a:ea typeface="Helvetica Neue" pitchFamily="-102" charset="0"/>
              <a:cs typeface="Helvetica"/>
              <a:sym typeface="Helvetica Neue" pitchFamily="-102" charset="0"/>
            </a:endParaRPr>
          </a:p>
        </p:txBody>
      </p:sp>
      <p:sp>
        <p:nvSpPr>
          <p:cNvPr id="10" name="Picture Placeholder 9"/>
          <p:cNvSpPr>
            <a:spLocks noGrp="1"/>
          </p:cNvSpPr>
          <p:nvPr>
            <p:ph type="pic" sz="quarter" idx="12" hasCustomPrompt="1"/>
          </p:nvPr>
        </p:nvSpPr>
        <p:spPr>
          <a:xfrm>
            <a:off x="3768328" y="642945"/>
            <a:ext cx="5299472" cy="5357812"/>
          </a:xfrm>
          <a:prstGeom prst="rect">
            <a:avLst/>
          </a:prstGeom>
        </p:spPr>
        <p:txBody>
          <a:bodyPr vert="horz" lIns="57397" tIns="28698" rIns="57397" bIns="28698"/>
          <a:lstStyle>
            <a:lvl1pPr>
              <a:defRPr sz="1500">
                <a:solidFill>
                  <a:srgbClr val="404040"/>
                </a:solidFill>
              </a:defRPr>
            </a:lvl1pPr>
          </a:lstStyle>
          <a:p>
            <a:r>
              <a:rPr lang="en-US" dirty="0"/>
              <a:t>Drag or insert picture/diagram</a:t>
            </a:r>
          </a:p>
        </p:txBody>
      </p:sp>
      <p:sp>
        <p:nvSpPr>
          <p:cNvPr id="8" name="TextBox 7"/>
          <p:cNvSpPr txBox="1"/>
          <p:nvPr userDrawn="1"/>
        </p:nvSpPr>
        <p:spPr>
          <a:xfrm>
            <a:off x="1518059" y="6482955"/>
            <a:ext cx="6482953" cy="321469"/>
          </a:xfrm>
          <a:prstGeom prst="rect">
            <a:avLst/>
          </a:prstGeom>
          <a:noFill/>
        </p:spPr>
        <p:txBody>
          <a:bodyPr wrap="square" lIns="57397" tIns="28698" rIns="57397" bIns="28698" rtlCol="0" anchor="ctr" anchorCtr="0">
            <a:noAutofit/>
          </a:bodyPr>
          <a:lstStyle/>
          <a:p>
            <a:pPr marL="215238" marR="0" lvl="0" indent="-215238" algn="l" defTabSz="57396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7AAF9"/>
                </a:solidFill>
                <a:effectLst/>
                <a:uLnTx/>
                <a:uFillTx/>
                <a:latin typeface="Helvetica Neue"/>
                <a:ea typeface="ＭＳ Ｐゴシック" pitchFamily="-102" charset="-128"/>
                <a:cs typeface="Helvetica Neue"/>
                <a:sym typeface="Gill Sans" pitchFamily="-102" charset="0"/>
              </a:rPr>
              <a:t>Confidential &amp; Proprietary</a:t>
            </a:r>
          </a:p>
        </p:txBody>
      </p:sp>
      <p:sp>
        <p:nvSpPr>
          <p:cNvPr id="12" name="Title 6"/>
          <p:cNvSpPr>
            <a:spLocks noGrp="1"/>
          </p:cNvSpPr>
          <p:nvPr>
            <p:ph type="title"/>
          </p:nvPr>
        </p:nvSpPr>
        <p:spPr>
          <a:xfrm>
            <a:off x="71449" y="53579"/>
            <a:ext cx="8996361" cy="589360"/>
          </a:xfrm>
          <a:prstGeom prst="rect">
            <a:avLst/>
          </a:prstGeom>
        </p:spPr>
        <p:txBody>
          <a:bodyPr vert="horz" lIns="114794" tIns="28698" rIns="57397" bIns="28698" anchor="ctr" anchorCtr="0"/>
          <a:lstStyle>
            <a:lvl1pPr algn="l">
              <a:defRPr lang="en-US" sz="2300" dirty="0">
                <a:solidFill>
                  <a:srgbClr val="14AFF1"/>
                </a:solidFill>
                <a:latin typeface="Helvetica Neue"/>
                <a:ea typeface="ＭＳ Ｐゴシック" pitchFamily="-102" charset="-128"/>
                <a:cs typeface="Helvetica Neue"/>
                <a:sym typeface="Gill Sans" pitchFamily="-102" charset="0"/>
              </a:defRPr>
            </a:lvl1pPr>
          </a:lstStyle>
          <a:p>
            <a:endParaRPr lang="en-US" dirty="0"/>
          </a:p>
        </p:txBody>
      </p:sp>
      <p:sp>
        <p:nvSpPr>
          <p:cNvPr id="7" name="Text Placeholder 2"/>
          <p:cNvSpPr>
            <a:spLocks noGrp="1"/>
          </p:cNvSpPr>
          <p:nvPr>
            <p:ph type="body" sz="quarter" idx="13"/>
          </p:nvPr>
        </p:nvSpPr>
        <p:spPr>
          <a:xfrm>
            <a:off x="71447" y="642945"/>
            <a:ext cx="3696891" cy="5357812"/>
          </a:xfrm>
          <a:prstGeom prst="rect">
            <a:avLst/>
          </a:prstGeom>
        </p:spPr>
        <p:txBody>
          <a:bodyPr vert="horz" lIns="57397" tIns="28698" rIns="57397" bIns="28698"/>
          <a:lstStyle>
            <a:lvl1pPr marL="229588" indent="-229588" algn="l">
              <a:buFont typeface="Arial"/>
              <a:buChar char="•"/>
              <a:defRPr sz="1500">
                <a:solidFill>
                  <a:schemeClr val="tx1">
                    <a:lumMod val="75000"/>
                    <a:lumOff val="25000"/>
                  </a:schemeClr>
                </a:solidFill>
                <a:latin typeface="Helvetica Neue"/>
                <a:cs typeface="Helvetica Neue"/>
              </a:defRPr>
            </a:lvl1pPr>
            <a:lvl2pPr marL="573969" indent="-286984" algn="l">
              <a:buFont typeface="Wingdings" charset="2"/>
              <a:buChar char="§"/>
              <a:defRPr sz="1400">
                <a:solidFill>
                  <a:schemeClr val="tx1">
                    <a:lumMod val="75000"/>
                    <a:lumOff val="25000"/>
                  </a:schemeClr>
                </a:solidFill>
                <a:latin typeface="Helvetica Neue"/>
                <a:cs typeface="Helvetica Neue"/>
              </a:defRPr>
            </a:lvl2pPr>
            <a:lvl3pPr marL="860953" indent="-286984" algn="l">
              <a:buFont typeface="Courier New"/>
              <a:buChar char="o"/>
              <a:defRPr sz="1300">
                <a:solidFill>
                  <a:schemeClr val="tx1">
                    <a:lumMod val="75000"/>
                    <a:lumOff val="25000"/>
                  </a:schemeClr>
                </a:solidFill>
                <a:latin typeface="Helvetica Neue"/>
                <a:cs typeface="Helvetica Neue"/>
              </a:defRPr>
            </a:lvl3pPr>
            <a:lvl4pPr marL="1219684" indent="-358731" algn="l">
              <a:buFont typeface="Arial"/>
              <a:buChar char="•"/>
              <a:defRPr>
                <a:latin typeface="Helvetica Neue"/>
                <a:cs typeface="Helvetica Neue"/>
              </a:defRPr>
            </a:lvl4pPr>
            <a:lvl5pPr marL="1506668" indent="-358731" algn="l">
              <a:buFont typeface="Arial"/>
              <a:buChar cha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54476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9340" y="3977647"/>
            <a:ext cx="7128269" cy="1500188"/>
          </a:xfrm>
          <a:prstGeom prst="rect">
            <a:avLst/>
          </a:prstGeom>
        </p:spPr>
        <p:txBody>
          <a:bodyPr vert="horz" lIns="57397" tIns="28698" rIns="57397" bIns="28698"/>
          <a:lstStyle>
            <a:lvl1pPr algn="l">
              <a:defRPr sz="3400" b="0" i="0">
                <a:solidFill>
                  <a:srgbClr val="6F787E"/>
                </a:solidFill>
                <a:latin typeface="Helvetica Neue"/>
                <a:cs typeface="Helvetica Neue"/>
              </a:defRPr>
            </a:lvl1pPr>
          </a:lstStyle>
          <a:p>
            <a:endParaRPr lang="en-US" dirty="0"/>
          </a:p>
        </p:txBody>
      </p:sp>
      <p:sp>
        <p:nvSpPr>
          <p:cNvPr id="11" name="Text Placeholder 10"/>
          <p:cNvSpPr>
            <a:spLocks noGrp="1"/>
          </p:cNvSpPr>
          <p:nvPr>
            <p:ph type="body" sz="quarter" idx="10" hasCustomPrompt="1"/>
          </p:nvPr>
        </p:nvSpPr>
        <p:spPr>
          <a:xfrm>
            <a:off x="339340" y="5638569"/>
            <a:ext cx="7128269" cy="365733"/>
          </a:xfrm>
          <a:prstGeom prst="rect">
            <a:avLst/>
          </a:prstGeom>
        </p:spPr>
        <p:txBody>
          <a:bodyPr vert="horz" wrap="square" lIns="57397" tIns="28698" rIns="57397" bIns="28698">
            <a:spAutoFit/>
          </a:bodyPr>
          <a:lstStyle>
            <a:lvl1pPr marL="0" indent="0" algn="l">
              <a:lnSpc>
                <a:spcPct val="100000"/>
              </a:lnSpc>
              <a:defRPr lang="en-US" sz="2000" b="0" i="0" baseline="0" dirty="0" smtClean="0">
                <a:solidFill>
                  <a:srgbClr val="6F787E"/>
                </a:solidFill>
                <a:latin typeface="Helvetica Neue"/>
                <a:ea typeface="ＭＳ Ｐゴシック" pitchFamily="-102" charset="-128"/>
                <a:cs typeface="Helvetica Neue"/>
                <a:sym typeface="Gill Sans" pitchFamily="-102" charset="0"/>
              </a:defRPr>
            </a:lvl1pPr>
            <a:lvl2pPr algn="l">
              <a:defRPr>
                <a:solidFill>
                  <a:schemeClr val="accent3"/>
                </a:solidFill>
                <a:latin typeface="Helvetica"/>
                <a:cs typeface="Helvetica"/>
              </a:defRPr>
            </a:lvl2pPr>
            <a:lvl3pPr algn="l">
              <a:defRPr>
                <a:solidFill>
                  <a:schemeClr val="accent3"/>
                </a:solidFill>
                <a:latin typeface="Helvetica"/>
                <a:cs typeface="Helvetica"/>
              </a:defRPr>
            </a:lvl3pPr>
            <a:lvl4pPr algn="l">
              <a:defRPr>
                <a:solidFill>
                  <a:schemeClr val="accent3"/>
                </a:solidFill>
                <a:latin typeface="Helvetica"/>
                <a:cs typeface="Helvetica"/>
              </a:defRPr>
            </a:lvl4pPr>
            <a:lvl5pPr algn="l">
              <a:defRPr>
                <a:solidFill>
                  <a:schemeClr val="accent3"/>
                </a:solidFill>
                <a:latin typeface="Helvetica"/>
                <a:cs typeface="Helvetica"/>
              </a:defRPr>
            </a:lvl5pPr>
          </a:lstStyle>
          <a:p>
            <a:pPr lvl="0"/>
            <a:r>
              <a:rPr lang="en-US" dirty="0"/>
              <a:t>Click to Master text styles</a:t>
            </a:r>
          </a:p>
        </p:txBody>
      </p:sp>
      <p:sp>
        <p:nvSpPr>
          <p:cNvPr id="3" name="TextBox 2"/>
          <p:cNvSpPr txBox="1"/>
          <p:nvPr userDrawn="1"/>
        </p:nvSpPr>
        <p:spPr>
          <a:xfrm>
            <a:off x="339335" y="6054331"/>
            <a:ext cx="6429375" cy="696516"/>
          </a:xfrm>
          <a:prstGeom prst="rect">
            <a:avLst/>
          </a:prstGeom>
          <a:noFill/>
        </p:spPr>
        <p:txBody>
          <a:bodyPr wrap="square" lIns="57397" tIns="28698" rIns="57397" bIns="28698" rtlCol="0" anchor="ctr" anchorCtr="0">
            <a:noAutofit/>
          </a:bodyPr>
          <a:lstStyle/>
          <a:p>
            <a:pPr marL="0" marR="0" lvl="0" indent="0" algn="l" defTabSz="57396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87E"/>
                </a:solidFill>
                <a:effectLst/>
                <a:uLnTx/>
                <a:uFillTx/>
                <a:latin typeface="Helvetica Neue"/>
                <a:ea typeface="ＭＳ Ｐゴシック" pitchFamily="-102" charset="-128"/>
                <a:cs typeface="Helvetica Neue"/>
                <a:sym typeface="Gill Sans" pitchFamily="-102" charset="0"/>
              </a:rPr>
              <a:t>Confidential &amp; Proprietary</a:t>
            </a:r>
            <a:endParaRPr kumimoji="0" lang="en-US" sz="2600" b="0" i="0" u="none" strike="noStrike" kern="1200" cap="none" spc="0" normalizeH="0" baseline="0" noProof="0" dirty="0">
              <a:ln>
                <a:noFill/>
              </a:ln>
              <a:solidFill>
                <a:srgbClr val="6F787E"/>
              </a:solidFill>
              <a:effectLst/>
              <a:uLnTx/>
              <a:uFillTx/>
              <a:latin typeface="Gill Sans" pitchFamily="-102" charset="0"/>
              <a:ea typeface="ヒラギノ角ゴ ProN W3" pitchFamily="-102" charset="-128"/>
              <a:sym typeface="Gill Sans" pitchFamily="-102" charset="0"/>
            </a:endParaRPr>
          </a:p>
        </p:txBody>
      </p:sp>
      <p:pic>
        <p:nvPicPr>
          <p:cNvPr id="5" name="Picture 4" descr="Forza_Logo_Color-Xl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8400" y="228602"/>
            <a:ext cx="1752600" cy="797627"/>
          </a:xfrm>
          <a:prstGeom prst="rect">
            <a:avLst/>
          </a:prstGeom>
        </p:spPr>
      </p:pic>
      <p:cxnSp>
        <p:nvCxnSpPr>
          <p:cNvPr id="12" name="Straight Connector 11"/>
          <p:cNvCxnSpPr/>
          <p:nvPr userDrawn="1"/>
        </p:nvCxnSpPr>
        <p:spPr bwMode="auto">
          <a:xfrm>
            <a:off x="381000" y="5588555"/>
            <a:ext cx="7620000" cy="0"/>
          </a:xfrm>
          <a:prstGeom prst="line">
            <a:avLst/>
          </a:prstGeom>
          <a:blipFill dpi="0" rotWithShape="0">
            <a:blip r:embed="rId3"/>
            <a:srcRect/>
            <a:tile tx="0" ty="0" sx="100000" sy="100000" flip="none" algn="tl"/>
          </a:blipFill>
          <a:ln w="25400" cap="flat" cmpd="sng" algn="ctr">
            <a:solidFill>
              <a:srgbClr val="6F787E"/>
            </a:solidFill>
            <a:prstDash val="solid"/>
            <a:round/>
            <a:headEnd type="none" w="med" len="med"/>
            <a:tailEnd type="none" w="med" len="med"/>
          </a:ln>
          <a:effectLst/>
        </p:spPr>
      </p:cxnSp>
      <p:pic>
        <p:nvPicPr>
          <p:cNvPr id="4" name="Picture 3" descr="thank you pic.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135685"/>
            <a:ext cx="9144000" cy="2750515"/>
          </a:xfrm>
          <a:prstGeom prst="rect">
            <a:avLst/>
          </a:prstGeom>
        </p:spPr>
      </p:pic>
    </p:spTree>
    <p:extLst>
      <p:ext uri="{BB962C8B-B14F-4D97-AF65-F5344CB8AC3E}">
        <p14:creationId xmlns:p14="http://schemas.microsoft.com/office/powerpoint/2010/main" val="25097138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3752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4592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5291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9998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8314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7396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chor="t"/>
          <a:lstStyle>
            <a:lvl1pPr algn="ctr">
              <a:defRPr sz="3600" b="1" cap="none" baseline="0"/>
            </a:lvl1pPr>
          </a:lstStyle>
          <a:p>
            <a:r>
              <a:rPr lang="en-US" dirty="0"/>
              <a:t>Click to edit Master title style</a:t>
            </a:r>
          </a:p>
        </p:txBody>
      </p:sp>
      <p:sp>
        <p:nvSpPr>
          <p:cNvPr id="4" name="Date Placeholder 3"/>
          <p:cNvSpPr>
            <a:spLocks noGrp="1"/>
          </p:cNvSpPr>
          <p:nvPr>
            <p:ph type="dt" sz="half" idx="10"/>
          </p:nvPr>
        </p:nvSpPr>
        <p:spPr/>
        <p:txBody>
          <a:bodyPr/>
          <a:lstStyle/>
          <a:p>
            <a:fld id="{BB99E293-7229-47D5-9063-769D7BEAFFA1}"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2930332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1767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1094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657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945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99E293-7229-47D5-9063-769D7BEAFFA1}"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131903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99E293-7229-47D5-9063-769D7BEAFFA1}" type="datetimeFigureOut">
              <a:rPr lang="en-US" smtClean="0"/>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145844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99E293-7229-47D5-9063-769D7BEAFFA1}" type="datetimeFigureOut">
              <a:rPr lang="en-US" smtClean="0"/>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269628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9E293-7229-47D5-9063-769D7BEAFFA1}" type="datetimeFigureOut">
              <a:rPr lang="en-US" smtClean="0"/>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146563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9E293-7229-47D5-9063-769D7BEAFFA1}"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321682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9E293-7229-47D5-9063-769D7BEAFFA1}"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3FBA1-56D4-46E9-8CB1-4B477E647860}" type="slidenum">
              <a:rPr lang="en-US" smtClean="0"/>
              <a:t>‹#›</a:t>
            </a:fld>
            <a:endParaRPr lang="en-US"/>
          </a:p>
        </p:txBody>
      </p:sp>
    </p:spTree>
    <p:extLst>
      <p:ext uri="{BB962C8B-B14F-4D97-AF65-F5344CB8AC3E}">
        <p14:creationId xmlns:p14="http://schemas.microsoft.com/office/powerpoint/2010/main" val="43802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200" y="274638"/>
            <a:ext cx="5562600" cy="7921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9E293-7229-47D5-9063-769D7BEAFFA1}" type="datetimeFigureOut">
              <a:rPr lang="en-US" smtClean="0"/>
              <a:t>6/27/2019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3FBA1-56D4-46E9-8CB1-4B477E647860}" type="slidenum">
              <a:rPr lang="en-US" smtClean="0"/>
              <a:t>‹#›</a:t>
            </a:fld>
            <a:endParaRPr lang="en-US"/>
          </a:p>
        </p:txBody>
      </p:sp>
    </p:spTree>
    <p:extLst>
      <p:ext uri="{BB962C8B-B14F-4D97-AF65-F5344CB8AC3E}">
        <p14:creationId xmlns:p14="http://schemas.microsoft.com/office/powerpoint/2010/main" val="350039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451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hf sldNum="0" hdr="0" dt="0"/>
  <p:txStyles>
    <p:titleStyle>
      <a:lvl1pPr algn="ctr" rtl="0" eaLnBrk="0" fontAlgn="base" hangingPunct="0">
        <a:spcBef>
          <a:spcPct val="0"/>
        </a:spcBef>
        <a:spcAft>
          <a:spcPct val="0"/>
        </a:spcAft>
        <a:defRPr sz="5300">
          <a:solidFill>
            <a:schemeClr val="tx1"/>
          </a:solidFill>
          <a:latin typeface="+mj-lt"/>
          <a:ea typeface="ＭＳ Ｐゴシック" pitchFamily="-102" charset="-128"/>
          <a:cs typeface="ＭＳ Ｐゴシック" pitchFamily="-102" charset="-128"/>
          <a:sym typeface="Gill Sans" pitchFamily="-102" charset="0"/>
        </a:defRPr>
      </a:lvl1pPr>
      <a:lvl2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2pPr>
      <a:lvl3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3pPr>
      <a:lvl4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4pPr>
      <a:lvl5pPr algn="ctr" rtl="0" eaLnBrk="0" fontAlgn="base" hangingPunct="0">
        <a:spcBef>
          <a:spcPct val="0"/>
        </a:spcBef>
        <a:spcAft>
          <a:spcPct val="0"/>
        </a:spcAft>
        <a:defRPr sz="5300">
          <a:solidFill>
            <a:schemeClr val="tx1"/>
          </a:solidFill>
          <a:latin typeface="Franklin Gothic Book" pitchFamily="-102" charset="0"/>
          <a:ea typeface="ＭＳ Ｐゴシック" pitchFamily="-102" charset="-128"/>
          <a:cs typeface="ＭＳ Ｐゴシック" pitchFamily="-102" charset="-128"/>
          <a:sym typeface="Gill Sans" pitchFamily="-102" charset="0"/>
        </a:defRPr>
      </a:lvl5pPr>
      <a:lvl6pPr marL="286984"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573969"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860953"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147938" algn="ctr" rtl="0" fontAlgn="base">
        <a:spcBef>
          <a:spcPct val="0"/>
        </a:spcBef>
        <a:spcAft>
          <a:spcPct val="0"/>
        </a:spcAft>
        <a:defRPr sz="53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p:titleStyle>
    <p:bodyStyle>
      <a:lvl1pPr marL="215238" indent="-215238" algn="ctr" rtl="0" eaLnBrk="0" fontAlgn="base" hangingPunct="0">
        <a:spcBef>
          <a:spcPct val="0"/>
        </a:spcBef>
        <a:spcAft>
          <a:spcPct val="0"/>
        </a:spcAft>
        <a:defRPr sz="2300">
          <a:solidFill>
            <a:schemeClr val="tx1"/>
          </a:solidFill>
          <a:latin typeface="+mn-lt"/>
          <a:ea typeface="ＭＳ Ｐゴシック" pitchFamily="-102" charset="-128"/>
          <a:cs typeface="ＭＳ Ｐゴシック" pitchFamily="-102" charset="-128"/>
          <a:sym typeface="Gill Sans" pitchFamily="-102" charset="0"/>
        </a:defRPr>
      </a:lvl1pPr>
      <a:lvl2pPr marL="466350" indent="-179365" algn="ctr" rtl="0" eaLnBrk="0" fontAlgn="base" hangingPunct="0">
        <a:spcBef>
          <a:spcPct val="0"/>
        </a:spcBef>
        <a:spcAft>
          <a:spcPct val="0"/>
        </a:spcAft>
        <a:defRPr sz="2300">
          <a:solidFill>
            <a:schemeClr val="tx1"/>
          </a:solidFill>
          <a:latin typeface="+mn-lt"/>
          <a:ea typeface="ＭＳ Ｐゴシック" pitchFamily="-102" charset="-128"/>
          <a:cs typeface="+mn-cs"/>
          <a:sym typeface="Gill Sans" pitchFamily="-102" charset="0"/>
        </a:defRPr>
      </a:lvl2pPr>
      <a:lvl3pPr marL="717461" indent="-143492" algn="ctr" rtl="0" eaLnBrk="0" fontAlgn="base" hangingPunct="0">
        <a:spcBef>
          <a:spcPct val="0"/>
        </a:spcBef>
        <a:spcAft>
          <a:spcPct val="0"/>
        </a:spcAft>
        <a:defRPr sz="2300">
          <a:solidFill>
            <a:schemeClr val="tx1"/>
          </a:solidFill>
          <a:latin typeface="+mn-lt"/>
          <a:ea typeface="ＭＳ Ｐゴシック" pitchFamily="-102" charset="-128"/>
          <a:cs typeface="+mn-cs"/>
          <a:sym typeface="Gill Sans" pitchFamily="-102" charset="0"/>
        </a:defRPr>
      </a:lvl3pPr>
      <a:lvl4pPr marL="1004446" indent="-143492" algn="ctr" rtl="0" eaLnBrk="0" fontAlgn="base" hangingPunct="0">
        <a:spcBef>
          <a:spcPct val="0"/>
        </a:spcBef>
        <a:spcAft>
          <a:spcPct val="0"/>
        </a:spcAft>
        <a:defRPr sz="2300">
          <a:solidFill>
            <a:schemeClr val="tx1"/>
          </a:solidFill>
          <a:latin typeface="+mn-lt"/>
          <a:ea typeface="ＭＳ Ｐゴシック" pitchFamily="-102" charset="-128"/>
          <a:cs typeface="+mn-cs"/>
          <a:sym typeface="Gill Sans" pitchFamily="-102" charset="0"/>
        </a:defRPr>
      </a:lvl4pPr>
      <a:lvl5pPr marL="1291430" indent="-143492" algn="ctr" rtl="0" eaLnBrk="0" fontAlgn="base" hangingPunct="0">
        <a:spcBef>
          <a:spcPct val="0"/>
        </a:spcBef>
        <a:spcAft>
          <a:spcPct val="0"/>
        </a:spcAft>
        <a:defRPr sz="2300">
          <a:solidFill>
            <a:schemeClr val="tx1"/>
          </a:solidFill>
          <a:latin typeface="+mn-lt"/>
          <a:ea typeface="ＭＳ Ｐゴシック" pitchFamily="-102" charset="-128"/>
          <a:cs typeface="+mn-cs"/>
          <a:sym typeface="Gill Sans" pitchFamily="-102" charset="0"/>
        </a:defRPr>
      </a:lvl5pPr>
      <a:lvl6pPr marL="286984" algn="ctr" rtl="0" fontAlgn="base">
        <a:spcBef>
          <a:spcPct val="0"/>
        </a:spcBef>
        <a:spcAft>
          <a:spcPct val="0"/>
        </a:spcAft>
        <a:defRPr sz="2300">
          <a:solidFill>
            <a:schemeClr val="tx1"/>
          </a:solidFill>
          <a:latin typeface="+mn-lt"/>
          <a:ea typeface="+mn-ea"/>
          <a:cs typeface="+mn-cs"/>
          <a:sym typeface="Gill Sans" pitchFamily="-102" charset="0"/>
        </a:defRPr>
      </a:lvl6pPr>
      <a:lvl7pPr marL="573969" algn="ctr" rtl="0" fontAlgn="base">
        <a:spcBef>
          <a:spcPct val="0"/>
        </a:spcBef>
        <a:spcAft>
          <a:spcPct val="0"/>
        </a:spcAft>
        <a:defRPr sz="2300">
          <a:solidFill>
            <a:schemeClr val="tx1"/>
          </a:solidFill>
          <a:latin typeface="+mn-lt"/>
          <a:ea typeface="+mn-ea"/>
          <a:cs typeface="+mn-cs"/>
          <a:sym typeface="Gill Sans" pitchFamily="-102" charset="0"/>
        </a:defRPr>
      </a:lvl7pPr>
      <a:lvl8pPr marL="860953" algn="ctr" rtl="0" fontAlgn="base">
        <a:spcBef>
          <a:spcPct val="0"/>
        </a:spcBef>
        <a:spcAft>
          <a:spcPct val="0"/>
        </a:spcAft>
        <a:defRPr sz="2300">
          <a:solidFill>
            <a:schemeClr val="tx1"/>
          </a:solidFill>
          <a:latin typeface="+mn-lt"/>
          <a:ea typeface="+mn-ea"/>
          <a:cs typeface="+mn-cs"/>
          <a:sym typeface="Gill Sans" pitchFamily="-102" charset="0"/>
        </a:defRPr>
      </a:lvl8pPr>
      <a:lvl9pPr marL="1147938" algn="ctr" rtl="0" fontAlgn="base">
        <a:spcBef>
          <a:spcPct val="0"/>
        </a:spcBef>
        <a:spcAft>
          <a:spcPct val="0"/>
        </a:spcAft>
        <a:defRPr sz="2300">
          <a:solidFill>
            <a:schemeClr val="tx1"/>
          </a:solidFill>
          <a:latin typeface="+mn-lt"/>
          <a:ea typeface="+mn-ea"/>
          <a:cs typeface="+mn-cs"/>
          <a:sym typeface="Gill Sans" pitchFamily="-102"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33C95F-3AB5-4403-84E8-1C01DA1D0C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1B77B9-59B1-47F9-BA37-09F37B3A2C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149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hyperlink" Target="http://www.imagesensors.org/"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thw.org/Oral-History:Marvin_White"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12" name="TextBox 11">
            <a:extLst>
              <a:ext uri="{FF2B5EF4-FFF2-40B4-BE49-F238E27FC236}">
                <a16:creationId xmlns:a16="http://schemas.microsoft.com/office/drawing/2014/main" id="{3BCE55F7-7291-B744-8730-968FE8255CBB}"/>
              </a:ext>
            </a:extLst>
          </p:cNvPr>
          <p:cNvSpPr txBox="1"/>
          <p:nvPr/>
        </p:nvSpPr>
        <p:spPr>
          <a:xfrm>
            <a:off x="728814" y="1024809"/>
            <a:ext cx="8044405" cy="2431435"/>
          </a:xfrm>
          <a:prstGeom prst="rect">
            <a:avLst/>
          </a:prstGeom>
          <a:noFill/>
        </p:spPr>
        <p:txBody>
          <a:bodyPr wrap="square" rtlCol="0">
            <a:spAutoFit/>
          </a:bodyPr>
          <a:lstStyle/>
          <a:p>
            <a:pPr algn="ctr"/>
            <a:r>
              <a:rPr lang="en-US" sz="4800" dirty="0"/>
              <a:t>Welcome </a:t>
            </a:r>
            <a:endParaRPr lang="en-US" sz="2000" dirty="0"/>
          </a:p>
          <a:p>
            <a:pPr algn="ctr"/>
            <a:r>
              <a:rPr lang="en-US" sz="2400" dirty="0"/>
              <a:t>2019 International Image Sensor Workshop (IISW)</a:t>
            </a:r>
          </a:p>
          <a:p>
            <a:pPr algn="ctr"/>
            <a:r>
              <a:rPr lang="en-US" sz="2400" dirty="0"/>
              <a:t>Snowbird, Utah</a:t>
            </a:r>
          </a:p>
          <a:p>
            <a:pPr algn="ctr"/>
            <a:r>
              <a:rPr lang="en-US" sz="2400" dirty="0"/>
              <a:t>June 24</a:t>
            </a:r>
            <a:r>
              <a:rPr lang="en-US" sz="2400" baseline="30000" dirty="0"/>
              <a:t>th</a:t>
            </a:r>
            <a:r>
              <a:rPr lang="en-US" sz="2400" dirty="0"/>
              <a:t> – 27</a:t>
            </a:r>
            <a:r>
              <a:rPr lang="en-US" sz="2400" baseline="30000" dirty="0"/>
              <a:t>th</a:t>
            </a:r>
            <a:endParaRPr lang="en-US" sz="2400" dirty="0"/>
          </a:p>
          <a:p>
            <a:pPr algn="ctr"/>
            <a:endParaRPr lang="en-US" sz="3200" dirty="0"/>
          </a:p>
        </p:txBody>
      </p:sp>
      <p:pic>
        <p:nvPicPr>
          <p:cNvPr id="14" name="Picture 13">
            <a:extLst>
              <a:ext uri="{FF2B5EF4-FFF2-40B4-BE49-F238E27FC236}">
                <a16:creationId xmlns:a16="http://schemas.microsoft.com/office/drawing/2014/main" id="{D9E3F72A-E2EC-7649-BB37-0C683D3FCE35}"/>
              </a:ext>
            </a:extLst>
          </p:cNvPr>
          <p:cNvPicPr>
            <a:picLocks noChangeAspect="1"/>
          </p:cNvPicPr>
          <p:nvPr/>
        </p:nvPicPr>
        <p:blipFill>
          <a:blip r:embed="rId4"/>
          <a:stretch>
            <a:fillRect/>
          </a:stretch>
        </p:blipFill>
        <p:spPr>
          <a:xfrm>
            <a:off x="2069939" y="2922608"/>
            <a:ext cx="5546203" cy="3523470"/>
          </a:xfrm>
          <a:prstGeom prst="rect">
            <a:avLst/>
          </a:prstGeom>
        </p:spPr>
      </p:pic>
    </p:spTree>
    <p:extLst>
      <p:ext uri="{BB962C8B-B14F-4D97-AF65-F5344CB8AC3E}">
        <p14:creationId xmlns:p14="http://schemas.microsoft.com/office/powerpoint/2010/main" val="69997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pic>
        <p:nvPicPr>
          <p:cNvPr id="2" name="Picture 1">
            <a:extLst>
              <a:ext uri="{FF2B5EF4-FFF2-40B4-BE49-F238E27FC236}">
                <a16:creationId xmlns:a16="http://schemas.microsoft.com/office/drawing/2014/main" id="{C7238CD6-A2F9-D347-B240-E57D07E995F7}"/>
              </a:ext>
            </a:extLst>
          </p:cNvPr>
          <p:cNvPicPr>
            <a:picLocks noChangeAspect="1"/>
          </p:cNvPicPr>
          <p:nvPr/>
        </p:nvPicPr>
        <p:blipFill>
          <a:blip r:embed="rId4"/>
          <a:stretch>
            <a:fillRect/>
          </a:stretch>
        </p:blipFill>
        <p:spPr>
          <a:xfrm>
            <a:off x="2403294" y="2735316"/>
            <a:ext cx="4610100" cy="3695700"/>
          </a:xfrm>
          <a:prstGeom prst="rect">
            <a:avLst/>
          </a:prstGeom>
        </p:spPr>
      </p:pic>
      <p:sp>
        <p:nvSpPr>
          <p:cNvPr id="12" name="TextBox 11">
            <a:extLst>
              <a:ext uri="{FF2B5EF4-FFF2-40B4-BE49-F238E27FC236}">
                <a16:creationId xmlns:a16="http://schemas.microsoft.com/office/drawing/2014/main" id="{3BCE55F7-7291-B744-8730-968FE8255CBB}"/>
              </a:ext>
            </a:extLst>
          </p:cNvPr>
          <p:cNvSpPr txBox="1"/>
          <p:nvPr/>
        </p:nvSpPr>
        <p:spPr>
          <a:xfrm>
            <a:off x="287391" y="1171113"/>
            <a:ext cx="8841906" cy="1261884"/>
          </a:xfrm>
          <a:prstGeom prst="rect">
            <a:avLst/>
          </a:prstGeom>
          <a:noFill/>
        </p:spPr>
        <p:txBody>
          <a:bodyPr wrap="square" rtlCol="0">
            <a:spAutoFit/>
          </a:bodyPr>
          <a:lstStyle/>
          <a:p>
            <a:pPr algn="ctr"/>
            <a:r>
              <a:rPr lang="en-US" sz="4400" dirty="0"/>
              <a:t>Thank You!</a:t>
            </a:r>
          </a:p>
          <a:p>
            <a:pPr algn="ctr"/>
            <a:r>
              <a:rPr lang="en-US" sz="3200" dirty="0"/>
              <a:t>Sponsors/Co-sponsors</a:t>
            </a:r>
          </a:p>
        </p:txBody>
      </p:sp>
    </p:spTree>
    <p:extLst>
      <p:ext uri="{BB962C8B-B14F-4D97-AF65-F5344CB8AC3E}">
        <p14:creationId xmlns:p14="http://schemas.microsoft.com/office/powerpoint/2010/main" val="263775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Introduction</a:t>
            </a:r>
            <a:endParaRPr lang="en-US"/>
          </a:p>
        </p:txBody>
      </p:sp>
      <p:sp>
        <p:nvSpPr>
          <p:cNvPr id="3" name="Content Placeholder 2"/>
          <p:cNvSpPr>
            <a:spLocks noGrp="1"/>
          </p:cNvSpPr>
          <p:nvPr>
            <p:ph idx="1"/>
          </p:nvPr>
        </p:nvSpPr>
        <p:spPr/>
        <p:txBody>
          <a:bodyPr>
            <a:normAutofit/>
          </a:bodyPr>
          <a:lstStyle/>
          <a:p>
            <a:r>
              <a:rPr lang="nb-NO" dirty="0">
                <a:hlinkClick r:id="rId2"/>
              </a:rPr>
              <a:t>www.imagesensors.org</a:t>
            </a:r>
            <a:r>
              <a:rPr lang="nb-NO" dirty="0"/>
              <a:t> </a:t>
            </a:r>
            <a:r>
              <a:rPr lang="nb-NO" dirty="0" err="1"/>
              <a:t>created</a:t>
            </a:r>
            <a:r>
              <a:rPr lang="nb-NO" dirty="0"/>
              <a:t> by Eric Fossum in 2007</a:t>
            </a:r>
          </a:p>
          <a:p>
            <a:r>
              <a:rPr lang="nb-NO" dirty="0"/>
              <a:t>Main purpose: </a:t>
            </a:r>
            <a:r>
              <a:rPr lang="nb-NO" dirty="0" err="1"/>
              <a:t>library</a:t>
            </a:r>
            <a:r>
              <a:rPr lang="nb-NO" dirty="0"/>
              <a:t> </a:t>
            </a:r>
            <a:r>
              <a:rPr lang="nb-NO" dirty="0" err="1"/>
              <a:t>of</a:t>
            </a:r>
            <a:r>
              <a:rPr lang="nb-NO" dirty="0"/>
              <a:t> </a:t>
            </a:r>
            <a:r>
              <a:rPr lang="nb-NO" dirty="0" err="1"/>
              <a:t>scientific</a:t>
            </a:r>
            <a:r>
              <a:rPr lang="nb-NO" dirty="0"/>
              <a:t> </a:t>
            </a:r>
            <a:r>
              <a:rPr lang="nb-NO" dirty="0" err="1"/>
              <a:t>papers</a:t>
            </a:r>
            <a:r>
              <a:rPr lang="nb-NO" dirty="0"/>
              <a:t> </a:t>
            </a:r>
            <a:r>
              <a:rPr lang="nb-NO" dirty="0" err="1"/>
              <a:t>available</a:t>
            </a:r>
            <a:r>
              <a:rPr lang="nb-NO" dirty="0"/>
              <a:t> </a:t>
            </a:r>
            <a:r>
              <a:rPr lang="nb-NO" dirty="0" err="1"/>
              <a:t>free</a:t>
            </a:r>
            <a:r>
              <a:rPr lang="nb-NO" dirty="0"/>
              <a:t> </a:t>
            </a:r>
            <a:r>
              <a:rPr lang="nb-NO" dirty="0" err="1"/>
              <a:t>of</a:t>
            </a:r>
            <a:r>
              <a:rPr lang="nb-NO" dirty="0"/>
              <a:t> charge</a:t>
            </a:r>
          </a:p>
          <a:p>
            <a:r>
              <a:rPr lang="nb-NO" dirty="0"/>
              <a:t>The </a:t>
            </a:r>
            <a:r>
              <a:rPr lang="nb-NO" dirty="0" err="1"/>
              <a:t>following</a:t>
            </a:r>
            <a:r>
              <a:rPr lang="nb-NO" dirty="0"/>
              <a:t> slides present latest </a:t>
            </a:r>
            <a:r>
              <a:rPr lang="nb-NO" dirty="0" err="1"/>
              <a:t>homepage</a:t>
            </a:r>
            <a:r>
              <a:rPr lang="nb-NO" dirty="0"/>
              <a:t> </a:t>
            </a:r>
            <a:r>
              <a:rPr lang="nb-NO" dirty="0" err="1"/>
              <a:t>statistics</a:t>
            </a:r>
            <a:endParaRPr lang="en-US" dirty="0"/>
          </a:p>
        </p:txBody>
      </p:sp>
    </p:spTree>
    <p:extLst>
      <p:ext uri="{BB962C8B-B14F-4D97-AF65-F5344CB8AC3E}">
        <p14:creationId xmlns:p14="http://schemas.microsoft.com/office/powerpoint/2010/main" val="2947375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a:t>IISS homepage statistics</a:t>
            </a:r>
            <a:endParaRPr lang="en-US"/>
          </a:p>
        </p:txBody>
      </p:sp>
      <p:graphicFrame>
        <p:nvGraphicFramePr>
          <p:cNvPr id="7" name="Chart 6"/>
          <p:cNvGraphicFramePr>
            <a:graphicFrameLocks/>
          </p:cNvGraphicFramePr>
          <p:nvPr>
            <p:extLst/>
          </p:nvPr>
        </p:nvGraphicFramePr>
        <p:xfrm>
          <a:off x="704850" y="1640681"/>
          <a:ext cx="7734300" cy="357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725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2018 statistics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60" y="1229866"/>
            <a:ext cx="7404681" cy="55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17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2018 statistics</a:t>
            </a:r>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36" y="1484784"/>
            <a:ext cx="860952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3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2018 statistics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3888432" cy="50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70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2018 statistics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98" y="1268760"/>
            <a:ext cx="6336604" cy="539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871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2018 statistics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52" y="1556792"/>
            <a:ext cx="832949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611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2018 statistics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99" y="1700808"/>
            <a:ext cx="846500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960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R</a:t>
            </a:r>
            <a:r>
              <a:rPr lang="nb-NO" dirty="0" smtClean="0"/>
              <a:t>emarks</a:t>
            </a:r>
            <a:endParaRPr lang="en-US" dirty="0"/>
          </a:p>
        </p:txBody>
      </p:sp>
      <p:sp>
        <p:nvSpPr>
          <p:cNvPr id="3" name="Content Placeholder 2"/>
          <p:cNvSpPr>
            <a:spLocks noGrp="1"/>
          </p:cNvSpPr>
          <p:nvPr>
            <p:ph idx="1"/>
          </p:nvPr>
        </p:nvSpPr>
        <p:spPr/>
        <p:txBody>
          <a:bodyPr/>
          <a:lstStyle/>
          <a:p>
            <a:r>
              <a:rPr lang="nb-NO"/>
              <a:t>The web site appears to serve the community as intended</a:t>
            </a:r>
          </a:p>
          <a:p>
            <a:r>
              <a:rPr lang="en-US"/>
              <a:t>What else can we (IISS) do on the website to improve our service to the community?</a:t>
            </a:r>
          </a:p>
        </p:txBody>
      </p:sp>
    </p:spTree>
    <p:extLst>
      <p:ext uri="{BB962C8B-B14F-4D97-AF65-F5344CB8AC3E}">
        <p14:creationId xmlns:p14="http://schemas.microsoft.com/office/powerpoint/2010/main" val="2131225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7C7-D1FA-7044-BC7E-2145E82885FE}"/>
              </a:ext>
            </a:extLst>
          </p:cNvPr>
          <p:cNvSpPr>
            <a:spLocks noGrp="1"/>
          </p:cNvSpPr>
          <p:nvPr>
            <p:ph type="title"/>
          </p:nvPr>
        </p:nvSpPr>
        <p:spPr/>
        <p:txBody>
          <a:bodyPr/>
          <a:lstStyle/>
          <a:p>
            <a:r>
              <a:rPr lang="en-US" dirty="0"/>
              <a:t>Group Photo – credit Scott Churchwell (again!)</a:t>
            </a:r>
          </a:p>
        </p:txBody>
      </p:sp>
      <p:pic>
        <p:nvPicPr>
          <p:cNvPr id="5" name="Picture 4">
            <a:extLst>
              <a:ext uri="{FF2B5EF4-FFF2-40B4-BE49-F238E27FC236}">
                <a16:creationId xmlns:a16="http://schemas.microsoft.com/office/drawing/2014/main" id="{3B7845A6-1BA2-F940-939E-CBBD5873A551}"/>
              </a:ext>
            </a:extLst>
          </p:cNvPr>
          <p:cNvPicPr>
            <a:picLocks noChangeAspect="1"/>
          </p:cNvPicPr>
          <p:nvPr/>
        </p:nvPicPr>
        <p:blipFill>
          <a:blip r:embed="rId2"/>
          <a:stretch>
            <a:fillRect/>
          </a:stretch>
        </p:blipFill>
        <p:spPr>
          <a:xfrm>
            <a:off x="0" y="938252"/>
            <a:ext cx="9144000" cy="4981496"/>
          </a:xfrm>
          <a:prstGeom prst="rect">
            <a:avLst/>
          </a:prstGeom>
        </p:spPr>
      </p:pic>
    </p:spTree>
    <p:extLst>
      <p:ext uri="{BB962C8B-B14F-4D97-AF65-F5344CB8AC3E}">
        <p14:creationId xmlns:p14="http://schemas.microsoft.com/office/powerpoint/2010/main" val="11578876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lstStyle/>
          <a:p>
            <a:r>
              <a:rPr lang="en-US" sz="4800" dirty="0"/>
              <a:t>2019 IISS Awards</a:t>
            </a:r>
          </a:p>
        </p:txBody>
      </p:sp>
      <p:sp>
        <p:nvSpPr>
          <p:cNvPr id="4" name="サブタイトル 3"/>
          <p:cNvSpPr>
            <a:spLocks noGrp="1"/>
          </p:cNvSpPr>
          <p:nvPr>
            <p:ph type="subTitle" idx="1"/>
          </p:nvPr>
        </p:nvSpPr>
        <p:spPr/>
        <p:txBody>
          <a:bodyPr/>
          <a:lstStyle/>
          <a:p>
            <a:r>
              <a:rPr kumimoji="1" lang="en-US" altLang="ja-JP" dirty="0"/>
              <a:t>Prof. Rihito Kuroda</a:t>
            </a:r>
          </a:p>
          <a:p>
            <a:r>
              <a:rPr kumimoji="1" lang="en-US" altLang="ja-JP" dirty="0"/>
              <a:t>IISS Awards Committee Chair</a:t>
            </a:r>
            <a:endParaRPr kumimoji="1" lang="ja-JP"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546811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57200" y="1752600"/>
            <a:ext cx="8229600" cy="4373563"/>
          </a:xfrm>
        </p:spPr>
        <p:txBody>
          <a:bodyPr>
            <a:normAutofit/>
          </a:bodyPr>
          <a:lstStyle/>
          <a:p>
            <a:r>
              <a:rPr kumimoji="1" lang="en-US" altLang="ja-JP" sz="3200" dirty="0"/>
              <a:t>2019 IISW Best Poster Award</a:t>
            </a:r>
          </a:p>
          <a:p>
            <a:r>
              <a:rPr kumimoji="1" lang="en-US" altLang="ja-JP" sz="3200" dirty="0"/>
              <a:t>2019 IISW Best Student Paper Award </a:t>
            </a:r>
          </a:p>
          <a:p>
            <a:r>
              <a:rPr kumimoji="1" lang="en-US" altLang="ja-JP" sz="3200" dirty="0" smtClean="0"/>
              <a:t>Walter </a:t>
            </a:r>
            <a:r>
              <a:rPr kumimoji="1" lang="en-US" altLang="ja-JP" sz="3200" dirty="0" err="1" smtClean="0"/>
              <a:t>Kosonocky</a:t>
            </a:r>
            <a:r>
              <a:rPr kumimoji="1" lang="en-US" altLang="ja-JP" sz="3200" dirty="0" smtClean="0"/>
              <a:t> Award</a:t>
            </a:r>
          </a:p>
          <a:p>
            <a:r>
              <a:rPr kumimoji="1" lang="en-US" altLang="ja-JP" sz="3200" dirty="0"/>
              <a:t>IISS Exceptional Service Award </a:t>
            </a:r>
            <a:r>
              <a:rPr kumimoji="1" lang="en-US" altLang="ja-JP" sz="3200" dirty="0" smtClean="0"/>
              <a:t> </a:t>
            </a:r>
            <a:endParaRPr kumimoji="1" lang="en-US" altLang="ja-JP" sz="3200" dirty="0"/>
          </a:p>
          <a:p>
            <a:r>
              <a:rPr kumimoji="1" lang="en-US" altLang="ja-JP" sz="3200" dirty="0"/>
              <a:t>IISS Pioneering Achievement </a:t>
            </a:r>
            <a:r>
              <a:rPr kumimoji="1" lang="en-US" altLang="ja-JP" sz="3200" dirty="0" smtClean="0"/>
              <a:t>Award</a:t>
            </a:r>
          </a:p>
          <a:p>
            <a:r>
              <a:rPr kumimoji="1" lang="en-US" altLang="ja-JP" sz="3200" dirty="0"/>
              <a:t>IISS Exceptional Lifetime Achievement Award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IISS</a:t>
            </a:r>
            <a:r>
              <a:rPr kumimoji="1" lang="ja-JP" altLang="en-US" dirty="0"/>
              <a:t> </a:t>
            </a:r>
            <a:r>
              <a:rPr kumimoji="1" lang="en-US" altLang="ja-JP" dirty="0"/>
              <a:t>Awards</a:t>
            </a:r>
            <a:endParaRPr kumimoji="1" lang="ja-JP" altLang="en-US" dirty="0"/>
          </a:p>
        </p:txBody>
      </p:sp>
    </p:spTree>
    <p:extLst>
      <p:ext uri="{BB962C8B-B14F-4D97-AF65-F5344CB8AC3E}">
        <p14:creationId xmlns:p14="http://schemas.microsoft.com/office/powerpoint/2010/main" val="3200326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057400"/>
            <a:ext cx="7772400" cy="1362075"/>
          </a:xfrm>
        </p:spPr>
        <p:txBody>
          <a:bodyPr/>
          <a:lstStyle/>
          <a:p>
            <a:r>
              <a:rPr lang="en-US" altLang="ja-JP" sz="4800" dirty="0"/>
              <a:t>2019 IISW </a:t>
            </a:r>
            <a:br>
              <a:rPr lang="en-US" altLang="ja-JP" sz="4800" dirty="0"/>
            </a:br>
            <a:r>
              <a:rPr lang="en-US" sz="4800" dirty="0"/>
              <a:t>Best Poster Award</a:t>
            </a:r>
            <a:br>
              <a:rPr lang="en-US" sz="4800" dirty="0"/>
            </a:br>
            <a:r>
              <a:rPr lang="en-US" dirty="0"/>
              <a:t/>
            </a:r>
            <a:br>
              <a:rPr lang="en-US" dirty="0"/>
            </a:br>
            <a:r>
              <a:rPr lang="en-US" dirty="0"/>
              <a:t>Dr. Vladimir </a:t>
            </a:r>
            <a:r>
              <a:rPr lang="en-US" dirty="0" err="1"/>
              <a:t>Korobov</a:t>
            </a:r>
            <a:r>
              <a:rPr lang="en-US" dirty="0"/>
              <a:t/>
            </a:r>
            <a:br>
              <a:rPr lang="en-US" dirty="0"/>
            </a:br>
            <a:r>
              <a:rPr lang="en-US" sz="3200" dirty="0"/>
              <a:t>Technical Program Chair, 2019 IISW</a:t>
            </a:r>
            <a:br>
              <a:rPr lang="en-US" sz="3200" dirty="0"/>
            </a:b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923121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57200" y="2362200"/>
            <a:ext cx="8534400" cy="4114800"/>
          </a:xfrm>
        </p:spPr>
        <p:txBody>
          <a:bodyPr>
            <a:normAutofit lnSpcReduction="10000"/>
          </a:bodyPr>
          <a:lstStyle/>
          <a:p>
            <a:pPr marL="0" indent="0">
              <a:buNone/>
            </a:pPr>
            <a:r>
              <a:rPr kumimoji="1" lang="en-US" altLang="ja-JP" dirty="0">
                <a:latin typeface="+mj-lt"/>
              </a:rPr>
              <a:t>P19 </a:t>
            </a:r>
            <a:br>
              <a:rPr kumimoji="1" lang="en-US" altLang="ja-JP" dirty="0">
                <a:latin typeface="+mj-lt"/>
              </a:rPr>
            </a:br>
            <a:r>
              <a:rPr kumimoji="1" lang="en-US" altLang="ja-JP" dirty="0">
                <a:latin typeface="+mj-lt"/>
              </a:rPr>
              <a:t>A 2-Mpixel CMOS Image Sensor with Device Authentication and Encryption Key Generation based on Physically Unclonable Function </a:t>
            </a:r>
          </a:p>
          <a:p>
            <a:pPr marL="0" indent="0">
              <a:buNone/>
            </a:pPr>
            <a:endParaRPr kumimoji="1" lang="en-US" altLang="ja-JP" dirty="0">
              <a:latin typeface="+mj-lt"/>
            </a:endParaRPr>
          </a:p>
          <a:p>
            <a:pPr marL="0" indent="0">
              <a:buNone/>
            </a:pPr>
            <a:r>
              <a:rPr lang="en-US" i="1" dirty="0" err="1">
                <a:latin typeface="+mj-lt"/>
              </a:rPr>
              <a:t>Shunsuke</a:t>
            </a:r>
            <a:r>
              <a:rPr lang="en-US" i="1" dirty="0">
                <a:latin typeface="+mj-lt"/>
              </a:rPr>
              <a:t> Okura</a:t>
            </a:r>
            <a:r>
              <a:rPr lang="en-US" sz="800" i="1" dirty="0">
                <a:latin typeface="+mj-lt"/>
              </a:rPr>
              <a:t> </a:t>
            </a:r>
            <a:r>
              <a:rPr lang="en-US" i="1" dirty="0">
                <a:latin typeface="+mj-lt"/>
              </a:rPr>
              <a:t>, </a:t>
            </a:r>
            <a:r>
              <a:rPr lang="en-US" i="1" dirty="0" err="1">
                <a:latin typeface="+mj-lt"/>
              </a:rPr>
              <a:t>Ryota</a:t>
            </a:r>
            <a:r>
              <a:rPr lang="en-US" i="1" dirty="0">
                <a:latin typeface="+mj-lt"/>
              </a:rPr>
              <a:t> </a:t>
            </a:r>
            <a:r>
              <a:rPr lang="en-US" i="1" dirty="0" err="1">
                <a:latin typeface="+mj-lt"/>
              </a:rPr>
              <a:t>Ishiki</a:t>
            </a:r>
            <a:r>
              <a:rPr lang="en-US" sz="800" i="1" dirty="0">
                <a:latin typeface="+mj-lt"/>
              </a:rPr>
              <a:t> </a:t>
            </a:r>
            <a:r>
              <a:rPr lang="en-US" i="1" dirty="0">
                <a:latin typeface="+mj-lt"/>
              </a:rPr>
              <a:t>, </a:t>
            </a:r>
            <a:r>
              <a:rPr lang="en-US" i="1" dirty="0" err="1">
                <a:latin typeface="+mj-lt"/>
              </a:rPr>
              <a:t>Syohei</a:t>
            </a:r>
            <a:r>
              <a:rPr lang="en-US" i="1" dirty="0">
                <a:latin typeface="+mj-lt"/>
              </a:rPr>
              <a:t> Takano</a:t>
            </a:r>
            <a:r>
              <a:rPr lang="en-US" sz="800" i="1" dirty="0">
                <a:latin typeface="+mj-lt"/>
              </a:rPr>
              <a:t> </a:t>
            </a:r>
            <a:r>
              <a:rPr lang="en-US" i="1" dirty="0">
                <a:latin typeface="+mj-lt"/>
              </a:rPr>
              <a:t>, </a:t>
            </a:r>
            <a:br>
              <a:rPr lang="en-US" i="1" dirty="0">
                <a:latin typeface="+mj-lt"/>
              </a:rPr>
            </a:br>
            <a:r>
              <a:rPr lang="en-US" i="1" dirty="0">
                <a:latin typeface="+mj-lt"/>
              </a:rPr>
              <a:t>Masayoshi </a:t>
            </a:r>
            <a:r>
              <a:rPr lang="en-US" i="1" dirty="0" err="1">
                <a:latin typeface="+mj-lt"/>
              </a:rPr>
              <a:t>Shirahata</a:t>
            </a:r>
            <a:r>
              <a:rPr lang="en-US" sz="800" i="1" dirty="0">
                <a:latin typeface="+mj-lt"/>
              </a:rPr>
              <a:t> </a:t>
            </a:r>
            <a:r>
              <a:rPr lang="en-US" i="1" dirty="0">
                <a:latin typeface="+mj-lt"/>
              </a:rPr>
              <a:t>, Takaya Kubota</a:t>
            </a:r>
            <a:r>
              <a:rPr lang="en-US" sz="800" i="1" dirty="0">
                <a:latin typeface="+mj-lt"/>
              </a:rPr>
              <a:t> </a:t>
            </a:r>
            <a:r>
              <a:rPr lang="en-US" i="1" dirty="0">
                <a:latin typeface="+mj-lt"/>
              </a:rPr>
              <a:t>, Mitsuru </a:t>
            </a:r>
            <a:r>
              <a:rPr lang="en-US" i="1" dirty="0" err="1">
                <a:latin typeface="+mj-lt"/>
              </a:rPr>
              <a:t>Shiozaki</a:t>
            </a:r>
            <a:r>
              <a:rPr lang="en-US" i="1" dirty="0">
                <a:latin typeface="+mj-lt"/>
              </a:rPr>
              <a:t> , </a:t>
            </a:r>
            <a:br>
              <a:rPr lang="en-US" i="1" dirty="0">
                <a:latin typeface="+mj-lt"/>
              </a:rPr>
            </a:br>
            <a:r>
              <a:rPr lang="en-US" i="1" dirty="0" err="1">
                <a:latin typeface="+mj-lt"/>
              </a:rPr>
              <a:t>Kenichiro</a:t>
            </a:r>
            <a:r>
              <a:rPr lang="en-US" i="1" dirty="0">
                <a:latin typeface="+mj-lt"/>
              </a:rPr>
              <a:t> Ishikawa</a:t>
            </a:r>
            <a:r>
              <a:rPr lang="en-US" sz="800" i="1" dirty="0">
                <a:latin typeface="+mj-lt"/>
              </a:rPr>
              <a:t> </a:t>
            </a:r>
            <a:r>
              <a:rPr lang="en-US" i="1" dirty="0">
                <a:latin typeface="+mj-lt"/>
              </a:rPr>
              <a:t>, Isao </a:t>
            </a:r>
            <a:r>
              <a:rPr lang="en-US" i="1" dirty="0" err="1">
                <a:latin typeface="+mj-lt"/>
              </a:rPr>
              <a:t>Takayanagi</a:t>
            </a:r>
            <a:r>
              <a:rPr lang="en-US" sz="800" i="1" dirty="0">
                <a:latin typeface="+mj-lt"/>
              </a:rPr>
              <a:t> </a:t>
            </a:r>
            <a:r>
              <a:rPr lang="en-US" i="1" dirty="0">
                <a:latin typeface="+mj-lt"/>
              </a:rPr>
              <a:t>, and Takeshi </a:t>
            </a:r>
            <a:r>
              <a:rPr lang="en-US" i="1" dirty="0" err="1">
                <a:latin typeface="+mj-lt"/>
              </a:rPr>
              <a:t>Fujino</a:t>
            </a:r>
            <a:r>
              <a:rPr lang="en-US" sz="800" i="1" dirty="0">
                <a:latin typeface="+mj-lt"/>
              </a:rPr>
              <a:t/>
            </a:r>
            <a:br>
              <a:rPr lang="en-US" sz="800" i="1" dirty="0">
                <a:latin typeface="+mj-lt"/>
              </a:rPr>
            </a:br>
            <a:endParaRPr lang="en-US" sz="800" i="1" dirty="0">
              <a:latin typeface="+mj-lt"/>
            </a:endParaRPr>
          </a:p>
          <a:p>
            <a:pPr marL="0" indent="0">
              <a:buNone/>
            </a:pPr>
            <a:r>
              <a:rPr lang="en-US" i="1" dirty="0" err="1">
                <a:latin typeface="+mj-lt"/>
              </a:rPr>
              <a:t>Brillnics</a:t>
            </a:r>
            <a:r>
              <a:rPr lang="en-US" i="1" dirty="0">
                <a:latin typeface="+mj-lt"/>
              </a:rPr>
              <a:t> Japan Inc., Japan</a:t>
            </a:r>
          </a:p>
          <a:p>
            <a:pPr marL="0" indent="0">
              <a:buNone/>
            </a:pPr>
            <a:r>
              <a:rPr lang="en-US" i="1" dirty="0" err="1">
                <a:latin typeface="+mj-lt"/>
              </a:rPr>
              <a:t>Ritsumeikan</a:t>
            </a:r>
            <a:r>
              <a:rPr lang="en-US" i="1" dirty="0">
                <a:latin typeface="+mj-lt"/>
              </a:rPr>
              <a:t> University, Japan</a:t>
            </a:r>
            <a:endParaRPr kumimoji="1" lang="ja-JP" altLang="en-US"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IISW Best Poster Award</a:t>
            </a:r>
            <a:endParaRPr kumimoji="1" lang="ja-JP" altLang="en-US" dirty="0"/>
          </a:p>
        </p:txBody>
      </p:sp>
      <p:sp>
        <p:nvSpPr>
          <p:cNvPr id="6" name="コンテンツ プレースホルダー 3"/>
          <p:cNvSpPr txBox="1">
            <a:spLocks/>
          </p:cNvSpPr>
          <p:nvPr/>
        </p:nvSpPr>
        <p:spPr>
          <a:xfrm>
            <a:off x="486508" y="1371599"/>
            <a:ext cx="8229600" cy="609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en-US" altLang="ja-JP" sz="3200" dirty="0">
                <a:latin typeface="+mj-lt"/>
              </a:rPr>
              <a:t>3rd Place:</a:t>
            </a:r>
            <a:endParaRPr kumimoji="1" lang="ja-JP" altLang="en-US" dirty="0">
              <a:latin typeface="+mj-lt"/>
            </a:endParaRPr>
          </a:p>
        </p:txBody>
      </p:sp>
    </p:spTree>
    <p:extLst>
      <p:ext uri="{BB962C8B-B14F-4D97-AF65-F5344CB8AC3E}">
        <p14:creationId xmlns:p14="http://schemas.microsoft.com/office/powerpoint/2010/main" val="406284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57200" y="2362200"/>
            <a:ext cx="8534400" cy="4114800"/>
          </a:xfrm>
        </p:spPr>
        <p:txBody>
          <a:bodyPr>
            <a:normAutofit lnSpcReduction="10000"/>
          </a:bodyPr>
          <a:lstStyle/>
          <a:p>
            <a:pPr marL="0" indent="0">
              <a:buNone/>
            </a:pPr>
            <a:r>
              <a:rPr kumimoji="1" lang="en-US" altLang="ja-JP" dirty="0"/>
              <a:t>P25</a:t>
            </a:r>
            <a:br>
              <a:rPr kumimoji="1" lang="en-US" altLang="ja-JP" dirty="0"/>
            </a:br>
            <a:r>
              <a:rPr kumimoji="1" lang="en-US" altLang="ja-JP" dirty="0"/>
              <a:t>Leakage Current Non-Uniformity and Random Telegraph Signal </a:t>
            </a:r>
            <a:br>
              <a:rPr kumimoji="1" lang="en-US" altLang="ja-JP" dirty="0"/>
            </a:br>
            <a:r>
              <a:rPr kumimoji="1" lang="en-US" altLang="ja-JP" dirty="0"/>
              <a:t>in CMOS Image Sensor Floating Diffusions used for In-Pixel Charge Storage</a:t>
            </a:r>
          </a:p>
          <a:p>
            <a:pPr marL="0" indent="0">
              <a:buNone/>
            </a:pPr>
            <a:endParaRPr kumimoji="1" lang="en-US" altLang="ja-JP" dirty="0"/>
          </a:p>
          <a:p>
            <a:pPr marL="0" indent="0">
              <a:buNone/>
            </a:pPr>
            <a:r>
              <a:rPr lang="en-US" altLang="ja-JP" i="1" dirty="0"/>
              <a:t>Alexandre Le </a:t>
            </a:r>
            <a:r>
              <a:rPr lang="en-US" altLang="ja-JP" i="1" dirty="0" err="1"/>
              <a:t>Roch</a:t>
            </a:r>
            <a:r>
              <a:rPr lang="en-US" altLang="ja-JP" i="1" dirty="0"/>
              <a:t>, Vincent </a:t>
            </a:r>
            <a:r>
              <a:rPr lang="en-US" altLang="ja-JP" i="1" dirty="0" err="1"/>
              <a:t>Goiffon</a:t>
            </a:r>
            <a:r>
              <a:rPr lang="en-US" altLang="ja-JP" i="1" dirty="0"/>
              <a:t>, Philippe </a:t>
            </a:r>
            <a:r>
              <a:rPr lang="en-US" altLang="ja-JP" i="1" dirty="0" err="1"/>
              <a:t>Paillet</a:t>
            </a:r>
            <a:r>
              <a:rPr lang="en-US" altLang="ja-JP" i="1" dirty="0"/>
              <a:t>, </a:t>
            </a:r>
            <a:br>
              <a:rPr lang="en-US" altLang="ja-JP" i="1" dirty="0"/>
            </a:br>
            <a:r>
              <a:rPr lang="en-US" altLang="ja-JP" i="1" dirty="0"/>
              <a:t>Jean-Marc </a:t>
            </a:r>
            <a:r>
              <a:rPr lang="en-US" altLang="ja-JP" i="1" dirty="0" err="1"/>
              <a:t>Belloir</a:t>
            </a:r>
            <a:r>
              <a:rPr lang="en-US" altLang="ja-JP" i="1" dirty="0"/>
              <a:t>, Pierre </a:t>
            </a:r>
            <a:r>
              <a:rPr lang="en-US" altLang="ja-JP" i="1" dirty="0" err="1"/>
              <a:t>Magnan</a:t>
            </a:r>
            <a:r>
              <a:rPr lang="en-US" altLang="ja-JP" i="1" dirty="0"/>
              <a:t>, and </a:t>
            </a:r>
            <a:r>
              <a:rPr lang="en-US" altLang="ja-JP" i="1" dirty="0" err="1"/>
              <a:t>Cédric</a:t>
            </a:r>
            <a:r>
              <a:rPr lang="en-US" altLang="ja-JP" i="1" dirty="0"/>
              <a:t> </a:t>
            </a:r>
            <a:r>
              <a:rPr lang="en-US" altLang="ja-JP" i="1" dirty="0" err="1"/>
              <a:t>Virmontois</a:t>
            </a:r>
            <a:r>
              <a:rPr lang="en-US" altLang="ja-JP" i="1" dirty="0"/>
              <a:t/>
            </a:r>
            <a:br>
              <a:rPr lang="en-US" altLang="ja-JP" i="1" dirty="0"/>
            </a:br>
            <a:endParaRPr lang="en-US" altLang="ja-JP" i="1" dirty="0"/>
          </a:p>
          <a:p>
            <a:pPr marL="0" indent="0">
              <a:buNone/>
            </a:pPr>
            <a:r>
              <a:rPr lang="en-US" altLang="ja-JP" i="1" dirty="0" err="1"/>
              <a:t>Université</a:t>
            </a:r>
            <a:r>
              <a:rPr lang="en-US" altLang="ja-JP" i="1" dirty="0"/>
              <a:t> de Toulouse, France</a:t>
            </a:r>
            <a:br>
              <a:rPr lang="en-US" altLang="ja-JP" i="1" dirty="0"/>
            </a:br>
            <a:r>
              <a:rPr lang="en-US" altLang="ja-JP" i="1" dirty="0"/>
              <a:t>Centre </a:t>
            </a:r>
            <a:r>
              <a:rPr lang="en-US" altLang="ja-JP" i="1" dirty="0" err="1"/>
              <a:t>Nationale</a:t>
            </a:r>
            <a:r>
              <a:rPr lang="en-US" altLang="ja-JP" i="1" dirty="0"/>
              <a:t> </a:t>
            </a:r>
            <a:r>
              <a:rPr lang="en-US" altLang="ja-JP" i="1" dirty="0" err="1"/>
              <a:t>d’Etudes</a:t>
            </a:r>
            <a:r>
              <a:rPr lang="en-US" altLang="ja-JP" i="1" dirty="0"/>
              <a:t> </a:t>
            </a:r>
            <a:r>
              <a:rPr lang="en-US" altLang="ja-JP" i="1" dirty="0" err="1"/>
              <a:t>Spatiales</a:t>
            </a:r>
            <a:r>
              <a:rPr lang="en-US" altLang="ja-JP" i="1" dirty="0"/>
              <a:t> (CNES), France </a:t>
            </a:r>
            <a:br>
              <a:rPr lang="en-US" altLang="ja-JP" i="1" dirty="0"/>
            </a:br>
            <a:r>
              <a:rPr lang="en-US" altLang="ja-JP" i="1" dirty="0"/>
              <a:t>CEA, France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IISW Best Poster Award</a:t>
            </a:r>
            <a:endParaRPr kumimoji="1" lang="ja-JP" altLang="en-US" dirty="0"/>
          </a:p>
        </p:txBody>
      </p:sp>
      <p:sp>
        <p:nvSpPr>
          <p:cNvPr id="6" name="コンテンツ プレースホルダー 3"/>
          <p:cNvSpPr txBox="1">
            <a:spLocks/>
          </p:cNvSpPr>
          <p:nvPr/>
        </p:nvSpPr>
        <p:spPr>
          <a:xfrm>
            <a:off x="486508" y="1371599"/>
            <a:ext cx="8229600" cy="609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en-US" altLang="ja-JP" sz="3200" dirty="0">
                <a:latin typeface="+mj-lt"/>
              </a:rPr>
              <a:t>2nd Place:</a:t>
            </a:r>
            <a:endParaRPr kumimoji="1" lang="ja-JP" altLang="en-US" dirty="0">
              <a:latin typeface="+mj-lt"/>
            </a:endParaRPr>
          </a:p>
        </p:txBody>
      </p:sp>
    </p:spTree>
    <p:extLst>
      <p:ext uri="{BB962C8B-B14F-4D97-AF65-F5344CB8AC3E}">
        <p14:creationId xmlns:p14="http://schemas.microsoft.com/office/powerpoint/2010/main" val="20982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57200" y="2362200"/>
            <a:ext cx="8534400" cy="4343400"/>
          </a:xfrm>
        </p:spPr>
        <p:txBody>
          <a:bodyPr>
            <a:normAutofit/>
          </a:bodyPr>
          <a:lstStyle/>
          <a:p>
            <a:pPr marL="0" indent="0">
              <a:buNone/>
            </a:pPr>
            <a:r>
              <a:rPr kumimoji="1" lang="en-US" altLang="ja-JP" dirty="0"/>
              <a:t>P13</a:t>
            </a:r>
            <a:br>
              <a:rPr kumimoji="1" lang="en-US" altLang="ja-JP" dirty="0"/>
            </a:br>
            <a:r>
              <a:rPr kumimoji="1" lang="en-US" altLang="ja-JP" dirty="0"/>
              <a:t>Pixel with nested photo diodes and 120 dB single exposure         dynamic range </a:t>
            </a:r>
          </a:p>
          <a:p>
            <a:pPr marL="0" indent="0">
              <a:buNone/>
            </a:pPr>
            <a:endParaRPr kumimoji="1" lang="en-US" altLang="ja-JP" dirty="0">
              <a:latin typeface="+mj-lt"/>
            </a:endParaRPr>
          </a:p>
          <a:p>
            <a:pPr marL="0" indent="0">
              <a:buNone/>
            </a:pPr>
            <a:r>
              <a:rPr lang="en-US" i="1" dirty="0">
                <a:latin typeface="+mj-lt"/>
              </a:rPr>
              <a:t>Manuel Innocent, Angel Rodriguez, Deb </a:t>
            </a:r>
            <a:r>
              <a:rPr lang="en-US" i="1" dirty="0" err="1">
                <a:latin typeface="+mj-lt"/>
              </a:rPr>
              <a:t>Guruaribam</a:t>
            </a:r>
            <a:r>
              <a:rPr lang="en-US" i="1" dirty="0">
                <a:latin typeface="+mj-lt"/>
              </a:rPr>
              <a:t>, </a:t>
            </a:r>
            <a:br>
              <a:rPr lang="en-US" i="1" dirty="0">
                <a:latin typeface="+mj-lt"/>
              </a:rPr>
            </a:br>
            <a:r>
              <a:rPr lang="en-US" i="1" dirty="0">
                <a:latin typeface="+mj-lt"/>
              </a:rPr>
              <a:t>Muhammad Rahman, Marc </a:t>
            </a:r>
            <a:r>
              <a:rPr lang="en-US" i="1" dirty="0" err="1">
                <a:latin typeface="+mj-lt"/>
              </a:rPr>
              <a:t>Sulfridge</a:t>
            </a:r>
            <a:r>
              <a:rPr lang="en-US" i="1" dirty="0">
                <a:latin typeface="+mj-lt"/>
              </a:rPr>
              <a:t>, </a:t>
            </a:r>
            <a:r>
              <a:rPr lang="en-US" i="1" dirty="0" err="1">
                <a:latin typeface="+mj-lt"/>
              </a:rPr>
              <a:t>Swarnal</a:t>
            </a:r>
            <a:r>
              <a:rPr lang="en-US" i="1" dirty="0">
                <a:latin typeface="+mj-lt"/>
              </a:rPr>
              <a:t> </a:t>
            </a:r>
            <a:r>
              <a:rPr lang="en-US" i="1" dirty="0" err="1">
                <a:latin typeface="+mj-lt"/>
              </a:rPr>
              <a:t>Borthakur</a:t>
            </a:r>
            <a:r>
              <a:rPr lang="en-US" i="1" dirty="0">
                <a:latin typeface="+mj-lt"/>
              </a:rPr>
              <a:t>, </a:t>
            </a:r>
            <a:br>
              <a:rPr lang="en-US" i="1" dirty="0">
                <a:latin typeface="+mj-lt"/>
              </a:rPr>
            </a:br>
            <a:r>
              <a:rPr lang="en-US" i="1" dirty="0">
                <a:latin typeface="+mj-lt"/>
              </a:rPr>
              <a:t>Bob </a:t>
            </a:r>
            <a:r>
              <a:rPr lang="en-US" i="1" dirty="0" err="1">
                <a:latin typeface="+mj-lt"/>
              </a:rPr>
              <a:t>Gravelle</a:t>
            </a:r>
            <a:r>
              <a:rPr lang="en-US" i="1" dirty="0">
                <a:latin typeface="+mj-lt"/>
              </a:rPr>
              <a:t>, Takayuki </a:t>
            </a:r>
            <a:r>
              <a:rPr lang="en-US" i="1" dirty="0" err="1">
                <a:latin typeface="+mj-lt"/>
              </a:rPr>
              <a:t>Goto</a:t>
            </a:r>
            <a:r>
              <a:rPr lang="en-US" i="1" dirty="0">
                <a:latin typeface="+mj-lt"/>
              </a:rPr>
              <a:t>, Nathan Dougherty, Bill Desjardin, David Sabo, Marko </a:t>
            </a:r>
            <a:r>
              <a:rPr lang="en-US" i="1" dirty="0" err="1">
                <a:latin typeface="+mj-lt"/>
              </a:rPr>
              <a:t>Mlinar</a:t>
            </a:r>
            <a:r>
              <a:rPr lang="en-US" i="1" dirty="0">
                <a:latin typeface="+mj-lt"/>
              </a:rPr>
              <a:t> and Tomas </a:t>
            </a:r>
            <a:r>
              <a:rPr lang="en-US" i="1" dirty="0" err="1">
                <a:latin typeface="+mj-lt"/>
              </a:rPr>
              <a:t>Geurts</a:t>
            </a:r>
            <a:endParaRPr lang="en-US" i="1" dirty="0">
              <a:latin typeface="+mj-lt"/>
            </a:endParaRPr>
          </a:p>
          <a:p>
            <a:pPr marL="0" indent="0">
              <a:buNone/>
            </a:pPr>
            <a:r>
              <a:rPr lang="en-US" i="1" dirty="0">
                <a:latin typeface="+mj-lt"/>
              </a:rPr>
              <a:t/>
            </a:r>
            <a:br>
              <a:rPr lang="en-US" i="1" dirty="0">
                <a:latin typeface="+mj-lt"/>
              </a:rPr>
            </a:br>
            <a:r>
              <a:rPr lang="en-US" i="1" dirty="0">
                <a:latin typeface="+mj-lt"/>
              </a:rPr>
              <a:t>ON Semiconductor, Belgium/USA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IISW Best Poster Award</a:t>
            </a:r>
            <a:endParaRPr kumimoji="1" lang="ja-JP" altLang="en-US" dirty="0"/>
          </a:p>
        </p:txBody>
      </p:sp>
      <p:sp>
        <p:nvSpPr>
          <p:cNvPr id="6" name="コンテンツ プレースホルダー 3"/>
          <p:cNvSpPr txBox="1">
            <a:spLocks/>
          </p:cNvSpPr>
          <p:nvPr/>
        </p:nvSpPr>
        <p:spPr>
          <a:xfrm>
            <a:off x="486508" y="1371599"/>
            <a:ext cx="8229600" cy="609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en-US" altLang="ja-JP" sz="3200" dirty="0">
                <a:latin typeface="+mj-lt"/>
              </a:rPr>
              <a:t>1st Place:</a:t>
            </a:r>
            <a:endParaRPr kumimoji="1" lang="ja-JP" altLang="en-US" dirty="0">
              <a:latin typeface="+mj-lt"/>
            </a:endParaRPr>
          </a:p>
        </p:txBody>
      </p:sp>
    </p:spTree>
    <p:extLst>
      <p:ext uri="{BB962C8B-B14F-4D97-AF65-F5344CB8AC3E}">
        <p14:creationId xmlns:p14="http://schemas.microsoft.com/office/powerpoint/2010/main" val="27352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Group 360"/>
          <p:cNvGrpSpPr/>
          <p:nvPr/>
        </p:nvGrpSpPr>
        <p:grpSpPr>
          <a:xfrm>
            <a:off x="269268" y="152400"/>
            <a:ext cx="8623066" cy="6553200"/>
            <a:chOff x="269268" y="152400"/>
            <a:chExt cx="8623066" cy="6553200"/>
          </a:xfrm>
        </p:grpSpPr>
        <p:grpSp>
          <p:nvGrpSpPr>
            <p:cNvPr id="643" name="Group 361"/>
            <p:cNvGrpSpPr/>
            <p:nvPr/>
          </p:nvGrpSpPr>
          <p:grpSpPr>
            <a:xfrm>
              <a:off x="381000" y="152400"/>
              <a:ext cx="8436480" cy="6553200"/>
              <a:chOff x="421947" y="152400"/>
              <a:chExt cx="8436480" cy="6553200"/>
            </a:xfrm>
          </p:grpSpPr>
          <p:sp>
            <p:nvSpPr>
              <p:cNvPr id="646"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7"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8"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9"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0"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1"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2"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3"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4"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5"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6"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7"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658" name="Group 704"/>
              <p:cNvGrpSpPr/>
              <p:nvPr/>
            </p:nvGrpSpPr>
            <p:grpSpPr>
              <a:xfrm>
                <a:off x="421947" y="152400"/>
                <a:ext cx="8436480" cy="6553200"/>
                <a:chOff x="421947" y="152400"/>
                <a:chExt cx="8436480" cy="6553200"/>
              </a:xfrm>
            </p:grpSpPr>
            <p:grpSp>
              <p:nvGrpSpPr>
                <p:cNvPr id="661" name="Group 334"/>
                <p:cNvGrpSpPr/>
                <p:nvPr/>
              </p:nvGrpSpPr>
              <p:grpSpPr>
                <a:xfrm>
                  <a:off x="421947" y="152400"/>
                  <a:ext cx="1121280" cy="1066800"/>
                  <a:chOff x="1655992" y="228600"/>
                  <a:chExt cx="1121280" cy="1066800"/>
                </a:xfrm>
              </p:grpSpPr>
              <p:sp>
                <p:nvSpPr>
                  <p:cNvPr id="982"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3"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4"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6"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2" name="Group 335"/>
                <p:cNvGrpSpPr/>
                <p:nvPr/>
              </p:nvGrpSpPr>
              <p:grpSpPr>
                <a:xfrm>
                  <a:off x="1641147" y="152400"/>
                  <a:ext cx="1121280" cy="1066800"/>
                  <a:chOff x="1655992" y="228600"/>
                  <a:chExt cx="1121280" cy="1066800"/>
                </a:xfrm>
              </p:grpSpPr>
              <p:sp>
                <p:nvSpPr>
                  <p:cNvPr id="974"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7"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8"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0"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3" name="Group 344"/>
                <p:cNvGrpSpPr/>
                <p:nvPr/>
              </p:nvGrpSpPr>
              <p:grpSpPr>
                <a:xfrm>
                  <a:off x="2860347" y="152400"/>
                  <a:ext cx="1121280" cy="1066800"/>
                  <a:chOff x="1655992" y="228600"/>
                  <a:chExt cx="1121280" cy="1066800"/>
                </a:xfrm>
              </p:grpSpPr>
              <p:sp>
                <p:nvSpPr>
                  <p:cNvPr id="966"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9"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0"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2"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4" name="Group 353"/>
                <p:cNvGrpSpPr/>
                <p:nvPr/>
              </p:nvGrpSpPr>
              <p:grpSpPr>
                <a:xfrm>
                  <a:off x="4079547" y="152400"/>
                  <a:ext cx="1121280" cy="1066800"/>
                  <a:chOff x="1655992" y="228600"/>
                  <a:chExt cx="1121280" cy="1066800"/>
                </a:xfrm>
              </p:grpSpPr>
              <p:sp>
                <p:nvSpPr>
                  <p:cNvPr id="958"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1"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2"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4"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5" name="Group 362"/>
                <p:cNvGrpSpPr/>
                <p:nvPr/>
              </p:nvGrpSpPr>
              <p:grpSpPr>
                <a:xfrm>
                  <a:off x="5298747" y="152400"/>
                  <a:ext cx="1121280" cy="1066800"/>
                  <a:chOff x="1655992" y="228600"/>
                  <a:chExt cx="1121280" cy="1066800"/>
                </a:xfrm>
              </p:grpSpPr>
              <p:sp>
                <p:nvSpPr>
                  <p:cNvPr id="950"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3"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4"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6"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6" name="Group 371"/>
                <p:cNvGrpSpPr/>
                <p:nvPr/>
              </p:nvGrpSpPr>
              <p:grpSpPr>
                <a:xfrm>
                  <a:off x="6517947" y="152400"/>
                  <a:ext cx="1121280" cy="1066800"/>
                  <a:chOff x="1655992" y="228600"/>
                  <a:chExt cx="1121280" cy="1066800"/>
                </a:xfrm>
              </p:grpSpPr>
              <p:sp>
                <p:nvSpPr>
                  <p:cNvPr id="942"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5"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6"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8"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7" name="Group 380"/>
                <p:cNvGrpSpPr/>
                <p:nvPr/>
              </p:nvGrpSpPr>
              <p:grpSpPr>
                <a:xfrm>
                  <a:off x="7737147" y="152400"/>
                  <a:ext cx="1121280" cy="1066800"/>
                  <a:chOff x="1655992" y="228600"/>
                  <a:chExt cx="1121280" cy="1066800"/>
                </a:xfrm>
              </p:grpSpPr>
              <p:sp>
                <p:nvSpPr>
                  <p:cNvPr id="934"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7"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8"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0"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8" name="Group 389"/>
                <p:cNvGrpSpPr/>
                <p:nvPr/>
              </p:nvGrpSpPr>
              <p:grpSpPr>
                <a:xfrm>
                  <a:off x="421947" y="1371600"/>
                  <a:ext cx="1121280" cy="1066800"/>
                  <a:chOff x="1655992" y="228600"/>
                  <a:chExt cx="1121280" cy="1066800"/>
                </a:xfrm>
              </p:grpSpPr>
              <p:sp>
                <p:nvSpPr>
                  <p:cNvPr id="926"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9"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0"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2"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9" name="Group 398"/>
                <p:cNvGrpSpPr/>
                <p:nvPr/>
              </p:nvGrpSpPr>
              <p:grpSpPr>
                <a:xfrm>
                  <a:off x="1641147" y="1371600"/>
                  <a:ext cx="1121280" cy="1066800"/>
                  <a:chOff x="1655992" y="228600"/>
                  <a:chExt cx="1121280" cy="1066800"/>
                </a:xfrm>
              </p:grpSpPr>
              <p:sp>
                <p:nvSpPr>
                  <p:cNvPr id="918"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1"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2"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4"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0" name="Group 407"/>
                <p:cNvGrpSpPr/>
                <p:nvPr/>
              </p:nvGrpSpPr>
              <p:grpSpPr>
                <a:xfrm>
                  <a:off x="2860347" y="1371600"/>
                  <a:ext cx="1121280" cy="1066800"/>
                  <a:chOff x="1655992" y="228600"/>
                  <a:chExt cx="1121280" cy="1066800"/>
                </a:xfrm>
              </p:grpSpPr>
              <p:sp>
                <p:nvSpPr>
                  <p:cNvPr id="910"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3"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4"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6"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1" name="Group 416"/>
                <p:cNvGrpSpPr/>
                <p:nvPr/>
              </p:nvGrpSpPr>
              <p:grpSpPr>
                <a:xfrm>
                  <a:off x="4079547" y="1371600"/>
                  <a:ext cx="1121280" cy="1066800"/>
                  <a:chOff x="1655992" y="228600"/>
                  <a:chExt cx="1121280" cy="1066800"/>
                </a:xfrm>
              </p:grpSpPr>
              <p:sp>
                <p:nvSpPr>
                  <p:cNvPr id="902"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5"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6"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8"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2" name="Group 425"/>
                <p:cNvGrpSpPr/>
                <p:nvPr/>
              </p:nvGrpSpPr>
              <p:grpSpPr>
                <a:xfrm>
                  <a:off x="5298747" y="1371600"/>
                  <a:ext cx="1121280" cy="1066800"/>
                  <a:chOff x="1655992" y="228600"/>
                  <a:chExt cx="1121280" cy="1066800"/>
                </a:xfrm>
              </p:grpSpPr>
              <p:sp>
                <p:nvSpPr>
                  <p:cNvPr id="894"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7"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8"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0"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3" name="Group 434"/>
                <p:cNvGrpSpPr/>
                <p:nvPr/>
              </p:nvGrpSpPr>
              <p:grpSpPr>
                <a:xfrm>
                  <a:off x="6517947" y="1371600"/>
                  <a:ext cx="1121280" cy="1066800"/>
                  <a:chOff x="1655992" y="228600"/>
                  <a:chExt cx="1121280" cy="1066800"/>
                </a:xfrm>
              </p:grpSpPr>
              <p:sp>
                <p:nvSpPr>
                  <p:cNvPr id="886"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9"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0"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2"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4" name="Group 443"/>
                <p:cNvGrpSpPr/>
                <p:nvPr/>
              </p:nvGrpSpPr>
              <p:grpSpPr>
                <a:xfrm>
                  <a:off x="7737147" y="1371600"/>
                  <a:ext cx="1121280" cy="1066800"/>
                  <a:chOff x="1655992" y="228600"/>
                  <a:chExt cx="1121280" cy="1066800"/>
                </a:xfrm>
              </p:grpSpPr>
              <p:sp>
                <p:nvSpPr>
                  <p:cNvPr id="878"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1"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2"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4"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5" name="Group 452"/>
                <p:cNvGrpSpPr/>
                <p:nvPr/>
              </p:nvGrpSpPr>
              <p:grpSpPr>
                <a:xfrm>
                  <a:off x="421947" y="2590800"/>
                  <a:ext cx="1121280" cy="1066800"/>
                  <a:chOff x="1655992" y="228600"/>
                  <a:chExt cx="1121280" cy="1066800"/>
                </a:xfrm>
              </p:grpSpPr>
              <p:sp>
                <p:nvSpPr>
                  <p:cNvPr id="870"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3"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4"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6"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6" name="Group 461"/>
                <p:cNvGrpSpPr/>
                <p:nvPr/>
              </p:nvGrpSpPr>
              <p:grpSpPr>
                <a:xfrm>
                  <a:off x="1641147" y="2590800"/>
                  <a:ext cx="1121280" cy="1066800"/>
                  <a:chOff x="1655992" y="228600"/>
                  <a:chExt cx="1121280" cy="1066800"/>
                </a:xfrm>
              </p:grpSpPr>
              <p:sp>
                <p:nvSpPr>
                  <p:cNvPr id="862"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5"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6"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8"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7" name="Group 470"/>
                <p:cNvGrpSpPr/>
                <p:nvPr/>
              </p:nvGrpSpPr>
              <p:grpSpPr>
                <a:xfrm>
                  <a:off x="2860347" y="2590800"/>
                  <a:ext cx="1121280" cy="1066800"/>
                  <a:chOff x="1655992" y="228600"/>
                  <a:chExt cx="1121280" cy="1066800"/>
                </a:xfrm>
              </p:grpSpPr>
              <p:sp>
                <p:nvSpPr>
                  <p:cNvPr id="854"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7"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8"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0"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8" name="Group 479"/>
                <p:cNvGrpSpPr/>
                <p:nvPr/>
              </p:nvGrpSpPr>
              <p:grpSpPr>
                <a:xfrm>
                  <a:off x="4079547" y="2590800"/>
                  <a:ext cx="1121280" cy="1066800"/>
                  <a:chOff x="1655992" y="228600"/>
                  <a:chExt cx="1121280" cy="1066800"/>
                </a:xfrm>
              </p:grpSpPr>
              <p:sp>
                <p:nvSpPr>
                  <p:cNvPr id="846"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9"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0"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2"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9" name="Group 488"/>
                <p:cNvGrpSpPr/>
                <p:nvPr/>
              </p:nvGrpSpPr>
              <p:grpSpPr>
                <a:xfrm>
                  <a:off x="5298747" y="2590800"/>
                  <a:ext cx="1121280" cy="1066800"/>
                  <a:chOff x="1655992" y="228600"/>
                  <a:chExt cx="1121280" cy="1066800"/>
                </a:xfrm>
              </p:grpSpPr>
              <p:sp>
                <p:nvSpPr>
                  <p:cNvPr id="838"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1"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2"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4"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0" name="Group 497"/>
                <p:cNvGrpSpPr/>
                <p:nvPr/>
              </p:nvGrpSpPr>
              <p:grpSpPr>
                <a:xfrm>
                  <a:off x="6517947" y="2590800"/>
                  <a:ext cx="1121280" cy="1066800"/>
                  <a:chOff x="1655992" y="228600"/>
                  <a:chExt cx="1121280" cy="1066800"/>
                </a:xfrm>
              </p:grpSpPr>
              <p:sp>
                <p:nvSpPr>
                  <p:cNvPr id="830"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3"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4"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6"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1" name="Group 506"/>
                <p:cNvGrpSpPr/>
                <p:nvPr/>
              </p:nvGrpSpPr>
              <p:grpSpPr>
                <a:xfrm>
                  <a:off x="7737147" y="2590800"/>
                  <a:ext cx="1121280" cy="1066800"/>
                  <a:chOff x="1655992" y="228600"/>
                  <a:chExt cx="1121280" cy="1066800"/>
                </a:xfrm>
              </p:grpSpPr>
              <p:sp>
                <p:nvSpPr>
                  <p:cNvPr id="822"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5"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6"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8"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2" name="Group 515"/>
                <p:cNvGrpSpPr/>
                <p:nvPr/>
              </p:nvGrpSpPr>
              <p:grpSpPr>
                <a:xfrm>
                  <a:off x="421947" y="3810000"/>
                  <a:ext cx="1121280" cy="1066800"/>
                  <a:chOff x="1655992" y="228600"/>
                  <a:chExt cx="1121280" cy="1066800"/>
                </a:xfrm>
              </p:grpSpPr>
              <p:sp>
                <p:nvSpPr>
                  <p:cNvPr id="814"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7"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8"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0"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3" name="Group 524"/>
                <p:cNvGrpSpPr/>
                <p:nvPr/>
              </p:nvGrpSpPr>
              <p:grpSpPr>
                <a:xfrm>
                  <a:off x="1641147" y="3810000"/>
                  <a:ext cx="1121280" cy="1066800"/>
                  <a:chOff x="1655992" y="228600"/>
                  <a:chExt cx="1121280" cy="1066800"/>
                </a:xfrm>
              </p:grpSpPr>
              <p:sp>
                <p:nvSpPr>
                  <p:cNvPr id="806"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9"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0"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2"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4" name="Group 533"/>
                <p:cNvGrpSpPr/>
                <p:nvPr/>
              </p:nvGrpSpPr>
              <p:grpSpPr>
                <a:xfrm>
                  <a:off x="2860347" y="3810000"/>
                  <a:ext cx="1121280" cy="1066800"/>
                  <a:chOff x="1655992" y="228600"/>
                  <a:chExt cx="1121280" cy="1066800"/>
                </a:xfrm>
              </p:grpSpPr>
              <p:sp>
                <p:nvSpPr>
                  <p:cNvPr id="798"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1"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2"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4"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5" name="Group 542"/>
                <p:cNvGrpSpPr/>
                <p:nvPr/>
              </p:nvGrpSpPr>
              <p:grpSpPr>
                <a:xfrm>
                  <a:off x="4079547" y="3810000"/>
                  <a:ext cx="1121280" cy="1066800"/>
                  <a:chOff x="1655992" y="228600"/>
                  <a:chExt cx="1121280" cy="1066800"/>
                </a:xfrm>
              </p:grpSpPr>
              <p:sp>
                <p:nvSpPr>
                  <p:cNvPr id="790"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3"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4"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6"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6" name="Group 551"/>
                <p:cNvGrpSpPr/>
                <p:nvPr/>
              </p:nvGrpSpPr>
              <p:grpSpPr>
                <a:xfrm>
                  <a:off x="5298747" y="3810000"/>
                  <a:ext cx="1121280" cy="1066800"/>
                  <a:chOff x="1655992" y="228600"/>
                  <a:chExt cx="1121280" cy="1066800"/>
                </a:xfrm>
              </p:grpSpPr>
              <p:sp>
                <p:nvSpPr>
                  <p:cNvPr id="782"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5"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6"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8"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7" name="Group 560"/>
                <p:cNvGrpSpPr/>
                <p:nvPr/>
              </p:nvGrpSpPr>
              <p:grpSpPr>
                <a:xfrm>
                  <a:off x="6517947" y="3810000"/>
                  <a:ext cx="1121280" cy="1066800"/>
                  <a:chOff x="1655992" y="228600"/>
                  <a:chExt cx="1121280" cy="1066800"/>
                </a:xfrm>
              </p:grpSpPr>
              <p:sp>
                <p:nvSpPr>
                  <p:cNvPr id="774"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7"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8"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0"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8" name="Group 569"/>
                <p:cNvGrpSpPr/>
                <p:nvPr/>
              </p:nvGrpSpPr>
              <p:grpSpPr>
                <a:xfrm>
                  <a:off x="7737147" y="3810000"/>
                  <a:ext cx="1121280" cy="1066800"/>
                  <a:chOff x="1655992" y="228600"/>
                  <a:chExt cx="1121280" cy="1066800"/>
                </a:xfrm>
              </p:grpSpPr>
              <p:sp>
                <p:nvSpPr>
                  <p:cNvPr id="766"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9"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0"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2"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9" name="Group 578"/>
                <p:cNvGrpSpPr/>
                <p:nvPr/>
              </p:nvGrpSpPr>
              <p:grpSpPr>
                <a:xfrm>
                  <a:off x="421947" y="5029200"/>
                  <a:ext cx="1121280" cy="1066800"/>
                  <a:chOff x="1655992" y="228600"/>
                  <a:chExt cx="1121280" cy="1066800"/>
                </a:xfrm>
              </p:grpSpPr>
              <p:sp>
                <p:nvSpPr>
                  <p:cNvPr id="758"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1"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2"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4"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0" name="Group 587"/>
                <p:cNvGrpSpPr/>
                <p:nvPr/>
              </p:nvGrpSpPr>
              <p:grpSpPr>
                <a:xfrm>
                  <a:off x="1641147" y="5029200"/>
                  <a:ext cx="1121280" cy="1066800"/>
                  <a:chOff x="1655992" y="228600"/>
                  <a:chExt cx="1121280" cy="1066800"/>
                </a:xfrm>
              </p:grpSpPr>
              <p:sp>
                <p:nvSpPr>
                  <p:cNvPr id="750"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3"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4"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6"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1" name="Group 596"/>
                <p:cNvGrpSpPr/>
                <p:nvPr/>
              </p:nvGrpSpPr>
              <p:grpSpPr>
                <a:xfrm>
                  <a:off x="2860347" y="5029200"/>
                  <a:ext cx="1121280" cy="1066800"/>
                  <a:chOff x="1655992" y="228600"/>
                  <a:chExt cx="1121280" cy="1066800"/>
                </a:xfrm>
              </p:grpSpPr>
              <p:sp>
                <p:nvSpPr>
                  <p:cNvPr id="742"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5"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6"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8"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2" name="Group 605"/>
                <p:cNvGrpSpPr/>
                <p:nvPr/>
              </p:nvGrpSpPr>
              <p:grpSpPr>
                <a:xfrm>
                  <a:off x="4079547" y="5029200"/>
                  <a:ext cx="1121280" cy="1066800"/>
                  <a:chOff x="1655992" y="228600"/>
                  <a:chExt cx="1121280" cy="1066800"/>
                </a:xfrm>
              </p:grpSpPr>
              <p:sp>
                <p:nvSpPr>
                  <p:cNvPr id="734"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7"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8"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0"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3" name="Group 614"/>
                <p:cNvGrpSpPr/>
                <p:nvPr/>
              </p:nvGrpSpPr>
              <p:grpSpPr>
                <a:xfrm>
                  <a:off x="5298747" y="5029200"/>
                  <a:ext cx="1121280" cy="1066800"/>
                  <a:chOff x="1655992" y="228600"/>
                  <a:chExt cx="1121280" cy="1066800"/>
                </a:xfrm>
              </p:grpSpPr>
              <p:sp>
                <p:nvSpPr>
                  <p:cNvPr id="726"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9"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0"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2"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4" name="Group 623"/>
                <p:cNvGrpSpPr/>
                <p:nvPr/>
              </p:nvGrpSpPr>
              <p:grpSpPr>
                <a:xfrm>
                  <a:off x="6517947" y="5029200"/>
                  <a:ext cx="1121280" cy="1066800"/>
                  <a:chOff x="1655992" y="228600"/>
                  <a:chExt cx="1121280" cy="1066800"/>
                </a:xfrm>
              </p:grpSpPr>
              <p:sp>
                <p:nvSpPr>
                  <p:cNvPr id="718"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1"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2"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4"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5" name="Group 632"/>
                <p:cNvGrpSpPr/>
                <p:nvPr/>
              </p:nvGrpSpPr>
              <p:grpSpPr>
                <a:xfrm>
                  <a:off x="7737147" y="5029200"/>
                  <a:ext cx="1121280" cy="1066800"/>
                  <a:chOff x="1655992" y="228600"/>
                  <a:chExt cx="1121280" cy="1066800"/>
                </a:xfrm>
              </p:grpSpPr>
              <p:sp>
                <p:nvSpPr>
                  <p:cNvPr id="710"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3"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4"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6"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96"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9"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60"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44" name="TextBox 362"/>
            <p:cNvSpPr txBox="1"/>
            <p:nvPr/>
          </p:nvSpPr>
          <p:spPr>
            <a:xfrm>
              <a:off x="269268" y="672727"/>
              <a:ext cx="8623066" cy="553998"/>
            </a:xfrm>
            <a:prstGeom prst="rect">
              <a:avLst/>
            </a:prstGeom>
            <a:noFill/>
          </p:spPr>
          <p:txBody>
            <a:bodyPr wrap="none" rtlCol="0">
              <a:spAutoFit/>
            </a:bodyPr>
            <a:lstStyle/>
            <a:p>
              <a:pPr algn="ctr"/>
              <a:r>
                <a:rPr lang="en-US" altLang="ja-JP" sz="3000" dirty="0">
                  <a:latin typeface="Copperplate Gothic Bold" pitchFamily="34" charset="0"/>
                </a:rPr>
                <a:t>International Image Sensor Workshop</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6" name="TextBox 5"/>
          <p:cNvSpPr txBox="1"/>
          <p:nvPr/>
        </p:nvSpPr>
        <p:spPr>
          <a:xfrm>
            <a:off x="195791" y="2396353"/>
            <a:ext cx="8800586" cy="1077218"/>
          </a:xfrm>
          <a:prstGeom prst="rect">
            <a:avLst/>
          </a:prstGeom>
          <a:noFill/>
        </p:spPr>
        <p:txBody>
          <a:bodyPr wrap="square" rtlCol="0">
            <a:noAutofit/>
          </a:bodyPr>
          <a:lstStyle/>
          <a:p>
            <a:pPr algn="ctr"/>
            <a:r>
              <a:rPr lang="en-US" altLang="ja-JP" sz="3200" dirty="0">
                <a:latin typeface="Copperplate Gothic Bold" pitchFamily="34" charset="0"/>
              </a:rPr>
              <a:t> Manuel Innocent</a:t>
            </a:r>
          </a:p>
        </p:txBody>
      </p:sp>
      <p:sp>
        <p:nvSpPr>
          <p:cNvPr id="8" name="TextBox 7"/>
          <p:cNvSpPr txBox="1"/>
          <p:nvPr/>
        </p:nvSpPr>
        <p:spPr>
          <a:xfrm>
            <a:off x="2523408" y="1295400"/>
            <a:ext cx="4097212" cy="523220"/>
          </a:xfrm>
          <a:prstGeom prst="rect">
            <a:avLst/>
          </a:prstGeom>
          <a:noFill/>
        </p:spPr>
        <p:txBody>
          <a:bodyPr wrap="none" rtlCol="0">
            <a:spAutoFit/>
          </a:bodyPr>
          <a:lstStyle/>
          <a:p>
            <a:pPr algn="ctr"/>
            <a:r>
              <a:rPr lang="en-US" altLang="ja-JP" sz="2800" dirty="0">
                <a:latin typeface="Copperplate Gothic Bold" pitchFamily="34" charset="0"/>
              </a:rPr>
              <a:t>Best Poster Award</a:t>
            </a:r>
          </a:p>
        </p:txBody>
      </p:sp>
      <p:sp>
        <p:nvSpPr>
          <p:cNvPr id="10" name="TextBox 9"/>
          <p:cNvSpPr txBox="1"/>
          <p:nvPr/>
        </p:nvSpPr>
        <p:spPr>
          <a:xfrm>
            <a:off x="2118329" y="4944070"/>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
        <p:nvSpPr>
          <p:cNvPr id="641" name="TextBox 8"/>
          <p:cNvSpPr txBox="1"/>
          <p:nvPr/>
        </p:nvSpPr>
        <p:spPr>
          <a:xfrm>
            <a:off x="258012" y="3200400"/>
            <a:ext cx="8645576" cy="954107"/>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sz="2800" dirty="0"/>
              <a:t>      Pixel with nested photo diodes and</a:t>
            </a:r>
          </a:p>
          <a:p>
            <a:r>
              <a:rPr lang="en-US" altLang="ja-JP" sz="2800" dirty="0"/>
              <a:t>120 dB single exposure dynamic range </a:t>
            </a:r>
          </a:p>
        </p:txBody>
      </p:sp>
      <p:sp>
        <p:nvSpPr>
          <p:cNvPr id="360" name="TextBox 358"/>
          <p:cNvSpPr txBox="1"/>
          <p:nvPr/>
        </p:nvSpPr>
        <p:spPr>
          <a:xfrm>
            <a:off x="3568348" y="5835150"/>
            <a:ext cx="2052164" cy="900246"/>
          </a:xfrm>
          <a:prstGeom prst="rect">
            <a:avLst/>
          </a:prstGeom>
          <a:noFill/>
        </p:spPr>
        <p:txBody>
          <a:bodyPr wrap="none" rtlCol="0">
            <a:spAutoFit/>
          </a:bodyPr>
          <a:lstStyle/>
          <a:p>
            <a:pPr algn="ctr"/>
            <a:endParaRPr lang="en-US" sz="1050" dirty="0">
              <a:latin typeface="Copperplate Gothic Light" pitchFamily="34" charset="0"/>
            </a:endParaRPr>
          </a:p>
          <a:p>
            <a:pPr algn="ctr"/>
            <a:r>
              <a:rPr lang="en-US" altLang="ja-JP" sz="1050" dirty="0">
                <a:latin typeface="Copperplate Gothic Light" pitchFamily="34" charset="0"/>
              </a:rPr>
              <a:t>________________________</a:t>
            </a:r>
            <a:endParaRPr lang="en-US" sz="1050" dirty="0">
              <a:latin typeface="Copperplate Gothic Light" pitchFamily="34" charset="0"/>
            </a:endParaRPr>
          </a:p>
          <a:p>
            <a:pPr algn="ctr"/>
            <a:r>
              <a:rPr lang="en-US" sz="1050" dirty="0">
                <a:latin typeface="Copperplate Gothic Light" pitchFamily="34" charset="0"/>
              </a:rPr>
              <a:t>Vladimir </a:t>
            </a:r>
            <a:r>
              <a:rPr lang="en-US" sz="1050" dirty="0" err="1">
                <a:latin typeface="Copperplate Gothic Light" pitchFamily="34" charset="0"/>
              </a:rPr>
              <a:t>Korobov</a:t>
            </a:r>
            <a:endParaRPr lang="en-US" sz="1050" dirty="0">
              <a:latin typeface="Copperplate Gothic Light" pitchFamily="34" charset="0"/>
            </a:endParaRPr>
          </a:p>
          <a:p>
            <a:pPr algn="ctr"/>
            <a:r>
              <a:rPr lang="en-US" altLang="ja-JP" sz="1050" dirty="0">
                <a:latin typeface="Copperplate Gothic Light" pitchFamily="34" charset="0"/>
              </a:rPr>
              <a:t>2019 IISW </a:t>
            </a:r>
          </a:p>
          <a:p>
            <a:pPr algn="ctr"/>
            <a:r>
              <a:rPr lang="en-US" altLang="ja-JP" sz="1050" dirty="0">
                <a:latin typeface="Copperplate Gothic Light" pitchFamily="34" charset="0"/>
              </a:rPr>
              <a:t>Technical Program Chair</a:t>
            </a:r>
          </a:p>
        </p:txBody>
      </p:sp>
      <p:sp>
        <p:nvSpPr>
          <p:cNvPr id="359" name="TextBox 357"/>
          <p:cNvSpPr txBox="1"/>
          <p:nvPr/>
        </p:nvSpPr>
        <p:spPr>
          <a:xfrm>
            <a:off x="3147284" y="2895600"/>
            <a:ext cx="2897588" cy="369332"/>
          </a:xfrm>
          <a:prstGeom prst="rect">
            <a:avLst/>
          </a:prstGeom>
          <a:noFill/>
        </p:spPr>
        <p:txBody>
          <a:bodyPr wrap="none" rtlCol="0">
            <a:spAutoFit/>
          </a:bodyPr>
          <a:lstStyle/>
          <a:p>
            <a:pPr algn="ctr"/>
            <a:r>
              <a:rPr lang="en-US" dirty="0">
                <a:latin typeface="Copperplate Gothic Light" pitchFamily="34" charset="0"/>
              </a:rPr>
              <a:t>For the Poster Titled</a:t>
            </a:r>
          </a:p>
        </p:txBody>
      </p:sp>
    </p:spTree>
    <p:extLst>
      <p:ext uri="{BB962C8B-B14F-4D97-AF65-F5344CB8AC3E}">
        <p14:creationId xmlns:p14="http://schemas.microsoft.com/office/powerpoint/2010/main" val="1887982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057400"/>
            <a:ext cx="7772400" cy="1362075"/>
          </a:xfrm>
        </p:spPr>
        <p:txBody>
          <a:bodyPr/>
          <a:lstStyle/>
          <a:p>
            <a:r>
              <a:rPr lang="en-US" altLang="ja-JP" sz="4800" dirty="0"/>
              <a:t>2019 IISW </a:t>
            </a:r>
            <a:br>
              <a:rPr lang="en-US" altLang="ja-JP" sz="4800" dirty="0"/>
            </a:br>
            <a:r>
              <a:rPr lang="en-US" sz="4800" dirty="0"/>
              <a:t>Best Student Paper Award</a:t>
            </a:r>
            <a:br>
              <a:rPr lang="en-US" sz="4800" dirty="0"/>
            </a:br>
            <a:r>
              <a:rPr lang="en-US" dirty="0"/>
              <a:t/>
            </a:r>
            <a:br>
              <a:rPr lang="en-US" dirty="0"/>
            </a:br>
            <a:r>
              <a:rPr lang="en-US" dirty="0"/>
              <a:t>Dr. Vladimir </a:t>
            </a:r>
            <a:r>
              <a:rPr lang="en-US" dirty="0" err="1"/>
              <a:t>Korobov</a:t>
            </a:r>
            <a:r>
              <a:rPr lang="en-US" dirty="0"/>
              <a:t/>
            </a:r>
            <a:br>
              <a:rPr lang="en-US" dirty="0"/>
            </a:br>
            <a:r>
              <a:rPr lang="en-US" sz="3200" dirty="0"/>
              <a:t>Technical Program Chair, 2019 IISW</a:t>
            </a:r>
            <a:br>
              <a:rPr lang="en-US" sz="3200" dirty="0"/>
            </a:br>
            <a:r>
              <a:rPr lang="en-US" altLang="ja-JP" sz="3200" dirty="0"/>
              <a:t>&amp;</a:t>
            </a:r>
            <a:br>
              <a:rPr lang="en-US" altLang="ja-JP" sz="3200" dirty="0"/>
            </a:br>
            <a:r>
              <a:rPr kumimoji="1" lang="en-US" altLang="ja-JP" sz="3200" dirty="0"/>
              <a:t>Prof. Rihito Kuroda</a:t>
            </a:r>
            <a:br>
              <a:rPr kumimoji="1" lang="en-US" altLang="ja-JP" sz="3200" dirty="0"/>
            </a:br>
            <a:r>
              <a:rPr kumimoji="1" lang="en-US" altLang="ja-JP" sz="3200" dirty="0"/>
              <a:t>IISS Awards Committee Chair</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3972233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IISW Best Student Paper Award</a:t>
            </a:r>
            <a:endParaRPr kumimoji="1" lang="ja-JP" altLang="en-US" dirty="0"/>
          </a:p>
        </p:txBody>
      </p:sp>
      <p:sp>
        <p:nvSpPr>
          <p:cNvPr id="10" name="コンテンツ プレースホルダー 3"/>
          <p:cNvSpPr>
            <a:spLocks noGrp="1"/>
          </p:cNvSpPr>
          <p:nvPr>
            <p:ph idx="1"/>
          </p:nvPr>
        </p:nvSpPr>
        <p:spPr>
          <a:xfrm>
            <a:off x="342900" y="1447800"/>
            <a:ext cx="8534400" cy="5105400"/>
          </a:xfrm>
        </p:spPr>
        <p:txBody>
          <a:bodyPr>
            <a:normAutofit fontScale="92500"/>
          </a:bodyPr>
          <a:lstStyle/>
          <a:p>
            <a:r>
              <a:rPr kumimoji="1" lang="en-US" altLang="ja-JP" sz="3200" dirty="0"/>
              <a:t>Newly established in 2019.</a:t>
            </a:r>
          </a:p>
          <a:p>
            <a:r>
              <a:rPr kumimoji="1" lang="en-US" altLang="ja-JP" sz="3200" dirty="0"/>
              <a:t>Eligible papers: written and presented (either oral or poster) by students with full-time enrollment at the time of abstract submission.</a:t>
            </a:r>
          </a:p>
          <a:p>
            <a:r>
              <a:rPr kumimoji="1" lang="en-US" altLang="ja-JP" sz="3200" dirty="0"/>
              <a:t>Winner: one winner is selected for each workshop.</a:t>
            </a:r>
          </a:p>
          <a:p>
            <a:r>
              <a:rPr kumimoji="1" lang="en-US" altLang="ja-JP" sz="3200" dirty="0"/>
              <a:t>Selection: based on the quality of abstracts and presentations judged by TPC members.</a:t>
            </a:r>
            <a:br>
              <a:rPr kumimoji="1" lang="en-US" altLang="ja-JP" sz="3200" dirty="0"/>
            </a:br>
            <a:r>
              <a:rPr kumimoji="1" lang="en-US" altLang="ja-JP" sz="3200" dirty="0"/>
              <a:t>About 5 papers are nominated based on the quality of abstracts, and the quality of presentations are graded during the workshop.</a:t>
            </a:r>
          </a:p>
        </p:txBody>
      </p:sp>
    </p:spTree>
    <p:extLst>
      <p:ext uri="{BB962C8B-B14F-4D97-AF65-F5344CB8AC3E}">
        <p14:creationId xmlns:p14="http://schemas.microsoft.com/office/powerpoint/2010/main" val="3911994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IISW Best Student Paper Award</a:t>
            </a:r>
            <a:r>
              <a:rPr kumimoji="1" lang="ja-JP" altLang="en-US" dirty="0"/>
              <a:t> </a:t>
            </a:r>
            <a:r>
              <a:rPr kumimoji="1" lang="en-US" altLang="ja-JP" dirty="0"/>
              <a:t>Final Nominees</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292645074"/>
              </p:ext>
            </p:extLst>
          </p:nvPr>
        </p:nvGraphicFramePr>
        <p:xfrm>
          <a:off x="152400" y="1371600"/>
          <a:ext cx="8763000" cy="5244578"/>
        </p:xfrm>
        <a:graphic>
          <a:graphicData uri="http://schemas.openxmlformats.org/drawingml/2006/table">
            <a:tbl>
              <a:tblPr/>
              <a:tblGrid>
                <a:gridCol w="990600">
                  <a:extLst>
                    <a:ext uri="{9D8B030D-6E8A-4147-A177-3AD203B41FA5}">
                      <a16:colId xmlns:a16="http://schemas.microsoft.com/office/drawing/2014/main" val="1489614612"/>
                    </a:ext>
                  </a:extLst>
                </a:gridCol>
                <a:gridCol w="2529840">
                  <a:extLst>
                    <a:ext uri="{9D8B030D-6E8A-4147-A177-3AD203B41FA5}">
                      <a16:colId xmlns:a16="http://schemas.microsoft.com/office/drawing/2014/main" val="1770281596"/>
                    </a:ext>
                  </a:extLst>
                </a:gridCol>
                <a:gridCol w="5242560">
                  <a:extLst>
                    <a:ext uri="{9D8B030D-6E8A-4147-A177-3AD203B41FA5}">
                      <a16:colId xmlns:a16="http://schemas.microsoft.com/office/drawing/2014/main" val="2513956546"/>
                    </a:ext>
                  </a:extLst>
                </a:gridCol>
              </a:tblGrid>
              <a:tr h="284549">
                <a:tc>
                  <a:txBody>
                    <a:bodyPr/>
                    <a:lstStyle/>
                    <a:p>
                      <a:pPr algn="ctr" fontAlgn="ctr"/>
                      <a:r>
                        <a:rPr lang="en-US" sz="1800" b="1" i="0" u="none" strike="noStrike" dirty="0">
                          <a:solidFill>
                            <a:srgbClr val="000000"/>
                          </a:solidFill>
                          <a:effectLst/>
                          <a:latin typeface="+mj-lt"/>
                          <a:ea typeface="游ゴシック" panose="020B0400000000000000" pitchFamily="50" charset="-128"/>
                        </a:rPr>
                        <a:t>No.</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mj-lt"/>
                          <a:ea typeface="游ゴシック" panose="020B0400000000000000" pitchFamily="50" charset="-128"/>
                        </a:rPr>
                        <a:t>Author</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mj-lt"/>
                          <a:ea typeface="游ゴシック" panose="020B0400000000000000" pitchFamily="50" charset="-128"/>
                        </a:rPr>
                        <a:t>Paper Title</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428918"/>
                  </a:ext>
                </a:extLst>
              </a:tr>
              <a:tr h="422639">
                <a:tc>
                  <a:txBody>
                    <a:bodyPr/>
                    <a:lstStyle/>
                    <a:p>
                      <a:pPr algn="ctr" fontAlgn="ctr"/>
                      <a:r>
                        <a:rPr lang="en-US" sz="2400" b="0" i="0" u="none" strike="noStrike" dirty="0">
                          <a:solidFill>
                            <a:srgbClr val="000000"/>
                          </a:solidFill>
                          <a:effectLst/>
                          <a:latin typeface="+mj-lt"/>
                          <a:ea typeface="游ゴシック" panose="020B0400000000000000" pitchFamily="50" charset="-128"/>
                        </a:rPr>
                        <a:t>R07</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mj-lt"/>
                          <a:ea typeface="游ゴシック" panose="020B0400000000000000" pitchFamily="50" charset="-128"/>
                        </a:rPr>
                        <a:t>Wei Deng </a:t>
                      </a:r>
                      <a:r>
                        <a:rPr lang="en-US" sz="1600" b="0" i="0" u="none" strike="noStrike" dirty="0">
                          <a:solidFill>
                            <a:srgbClr val="000000"/>
                          </a:solidFill>
                          <a:effectLst/>
                          <a:latin typeface="+mj-lt"/>
                          <a:ea typeface="游ゴシック" panose="020B0400000000000000" pitchFamily="50" charset="-128"/>
                        </a:rPr>
                        <a:t>et al.,</a:t>
                      </a:r>
                      <a:r>
                        <a:rPr lang="en-US" sz="1600" b="0" i="0" u="none" strike="noStrike" baseline="0" dirty="0">
                          <a:solidFill>
                            <a:srgbClr val="000000"/>
                          </a:solidFill>
                          <a:effectLst/>
                          <a:latin typeface="+mj-lt"/>
                          <a:ea typeface="游ゴシック" panose="020B0400000000000000" pitchFamily="50" charset="-128"/>
                        </a:rPr>
                        <a:t> </a:t>
                      </a:r>
                    </a:p>
                    <a:p>
                      <a:pPr algn="l" fontAlgn="ctr"/>
                      <a:r>
                        <a:rPr lang="en-US" sz="1600" b="0" i="0" u="none" strike="noStrike" dirty="0">
                          <a:solidFill>
                            <a:srgbClr val="000000"/>
                          </a:solidFill>
                          <a:effectLst/>
                          <a:latin typeface="+mj-lt"/>
                          <a:ea typeface="游ゴシック" panose="020B0400000000000000" pitchFamily="50" charset="-128"/>
                        </a:rPr>
                        <a:t>Dartmouth College</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Modelling Measured 1/f Noise in Quanta Image Sensors (QIS)</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74293"/>
                  </a:ext>
                </a:extLst>
              </a:tr>
              <a:tr h="422639">
                <a:tc>
                  <a:txBody>
                    <a:bodyPr/>
                    <a:lstStyle/>
                    <a:p>
                      <a:pPr algn="ctr" fontAlgn="ctr"/>
                      <a:r>
                        <a:rPr lang="en-US" sz="2400" b="0" i="0" u="none" strike="noStrike" dirty="0">
                          <a:solidFill>
                            <a:srgbClr val="000000"/>
                          </a:solidFill>
                          <a:effectLst/>
                          <a:latin typeface="+mj-lt"/>
                          <a:ea typeface="游ゴシック" panose="020B0400000000000000" pitchFamily="50" charset="-128"/>
                        </a:rPr>
                        <a:t>R15</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err="1">
                          <a:solidFill>
                            <a:srgbClr val="000000"/>
                          </a:solidFill>
                          <a:effectLst/>
                          <a:latin typeface="+mj-lt"/>
                          <a:ea typeface="游ゴシック" panose="020B0400000000000000" pitchFamily="50" charset="-128"/>
                        </a:rPr>
                        <a:t>Yuya</a:t>
                      </a:r>
                      <a:r>
                        <a:rPr lang="en-US" sz="1800" b="0" i="0" u="none" strike="noStrike" dirty="0">
                          <a:solidFill>
                            <a:srgbClr val="000000"/>
                          </a:solidFill>
                          <a:effectLst/>
                          <a:latin typeface="+mj-lt"/>
                          <a:ea typeface="游ゴシック" panose="020B0400000000000000" pitchFamily="50" charset="-128"/>
                        </a:rPr>
                        <a:t> </a:t>
                      </a:r>
                      <a:r>
                        <a:rPr lang="en-US" sz="1800" b="0" i="0" u="none" strike="noStrike" dirty="0" err="1">
                          <a:solidFill>
                            <a:srgbClr val="000000"/>
                          </a:solidFill>
                          <a:effectLst/>
                          <a:latin typeface="+mj-lt"/>
                          <a:ea typeface="游ゴシック" panose="020B0400000000000000" pitchFamily="50" charset="-128"/>
                        </a:rPr>
                        <a:t>Shirakawa</a:t>
                      </a:r>
                      <a:r>
                        <a:rPr lang="en-US" sz="1400" b="0" i="0" u="none" strike="noStrike" dirty="0">
                          <a:solidFill>
                            <a:srgbClr val="000000"/>
                          </a:solidFill>
                          <a:effectLst/>
                          <a:latin typeface="+mj-lt"/>
                          <a:ea typeface="游ゴシック" panose="020B0400000000000000" pitchFamily="50" charset="-128"/>
                        </a:rPr>
                        <a:t> </a:t>
                      </a:r>
                      <a:r>
                        <a:rPr lang="en-US" sz="1600" b="0" i="0" u="none" strike="noStrike" dirty="0">
                          <a:solidFill>
                            <a:srgbClr val="000000"/>
                          </a:solidFill>
                          <a:effectLst/>
                          <a:latin typeface="+mj-lt"/>
                          <a:ea typeface="游ゴシック" panose="020B0400000000000000" pitchFamily="50" charset="-128"/>
                        </a:rPr>
                        <a:t>et al., </a:t>
                      </a:r>
                    </a:p>
                    <a:p>
                      <a:pPr algn="l" fontAlgn="ctr"/>
                      <a:r>
                        <a:rPr lang="en-US" sz="1600" b="0" i="0" u="none" strike="noStrike" dirty="0">
                          <a:solidFill>
                            <a:srgbClr val="000000"/>
                          </a:solidFill>
                          <a:effectLst/>
                          <a:latin typeface="+mj-lt"/>
                          <a:ea typeface="游ゴシック" panose="020B0400000000000000" pitchFamily="50" charset="-128"/>
                        </a:rPr>
                        <a:t>Shizuoka University.</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An 8-tap CMOS Lock-in Pixel Image Sensor for Short-Pulse Time-of-Flight Measurements</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789861"/>
                  </a:ext>
                </a:extLst>
              </a:tr>
              <a:tr h="422639">
                <a:tc>
                  <a:txBody>
                    <a:bodyPr/>
                    <a:lstStyle/>
                    <a:p>
                      <a:pPr algn="ctr" fontAlgn="ctr"/>
                      <a:r>
                        <a:rPr lang="en-US" sz="2400" b="0" i="0" u="none" strike="noStrike" dirty="0">
                          <a:solidFill>
                            <a:srgbClr val="000000"/>
                          </a:solidFill>
                          <a:effectLst/>
                          <a:latin typeface="+mj-lt"/>
                          <a:ea typeface="游ゴシック" panose="020B0400000000000000" pitchFamily="50" charset="-128"/>
                        </a:rPr>
                        <a:t>R20</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mj-lt"/>
                          <a:ea typeface="游ゴシック" panose="020B0400000000000000" pitchFamily="50" charset="-128"/>
                        </a:rPr>
                        <a:t>Tarek Al Abbas </a:t>
                      </a:r>
                      <a:r>
                        <a:rPr lang="en-US" sz="1600" b="0" i="0" u="none" strike="noStrike" dirty="0">
                          <a:solidFill>
                            <a:srgbClr val="000000"/>
                          </a:solidFill>
                          <a:effectLst/>
                          <a:latin typeface="+mj-lt"/>
                          <a:ea typeface="游ゴシック" panose="020B0400000000000000" pitchFamily="50" charset="-128"/>
                        </a:rPr>
                        <a:t>et al., </a:t>
                      </a:r>
                    </a:p>
                    <a:p>
                      <a:pPr algn="l" fontAlgn="ctr"/>
                      <a:r>
                        <a:rPr lang="en-US" sz="1600" b="0" i="0" u="none" strike="noStrike" dirty="0">
                          <a:solidFill>
                            <a:srgbClr val="000000"/>
                          </a:solidFill>
                          <a:effectLst/>
                          <a:latin typeface="+mj-lt"/>
                          <a:ea typeface="游ゴシック" panose="020B0400000000000000" pitchFamily="50" charset="-128"/>
                        </a:rPr>
                        <a:t>University of Edinburgh</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Dual Layer 3D-Stacked High Dynamic Range SPAD Pixel</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513477"/>
                  </a:ext>
                </a:extLst>
              </a:tr>
              <a:tr h="422639">
                <a:tc>
                  <a:txBody>
                    <a:bodyPr/>
                    <a:lstStyle/>
                    <a:p>
                      <a:pPr algn="ctr" fontAlgn="ctr"/>
                      <a:r>
                        <a:rPr lang="en-US" sz="2400" b="0" i="0" u="none" strike="noStrike" dirty="0">
                          <a:solidFill>
                            <a:srgbClr val="000000"/>
                          </a:solidFill>
                          <a:effectLst/>
                          <a:latin typeface="+mj-lt"/>
                          <a:ea typeface="游ゴシック" panose="020B0400000000000000" pitchFamily="50" charset="-128"/>
                        </a:rPr>
                        <a:t>R21</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err="1">
                          <a:solidFill>
                            <a:srgbClr val="000000"/>
                          </a:solidFill>
                          <a:effectLst/>
                          <a:latin typeface="+mj-lt"/>
                          <a:ea typeface="游ゴシック" panose="020B0400000000000000" pitchFamily="50" charset="-128"/>
                        </a:rPr>
                        <a:t>Kiyotaka</a:t>
                      </a:r>
                      <a:r>
                        <a:rPr lang="en-US" sz="1800" b="0" i="0" u="none" strike="noStrike" dirty="0">
                          <a:solidFill>
                            <a:srgbClr val="000000"/>
                          </a:solidFill>
                          <a:effectLst/>
                          <a:latin typeface="+mj-lt"/>
                          <a:ea typeface="游ゴシック" panose="020B0400000000000000" pitchFamily="50" charset="-128"/>
                        </a:rPr>
                        <a:t> </a:t>
                      </a:r>
                      <a:r>
                        <a:rPr lang="en-US" sz="1800" b="0" i="0" u="none" strike="noStrike" dirty="0" err="1">
                          <a:solidFill>
                            <a:srgbClr val="000000"/>
                          </a:solidFill>
                          <a:effectLst/>
                          <a:latin typeface="+mj-lt"/>
                          <a:ea typeface="游ゴシック" panose="020B0400000000000000" pitchFamily="50" charset="-128"/>
                        </a:rPr>
                        <a:t>iwabuchi</a:t>
                      </a:r>
                      <a:r>
                        <a:rPr lang="en-US" sz="1800" b="0" i="0" u="none" strike="noStrike" dirty="0">
                          <a:solidFill>
                            <a:srgbClr val="000000"/>
                          </a:solidFill>
                          <a:effectLst/>
                          <a:latin typeface="+mj-lt"/>
                          <a:ea typeface="游ゴシック" panose="020B0400000000000000" pitchFamily="50" charset="-128"/>
                        </a:rPr>
                        <a:t> </a:t>
                      </a:r>
                      <a:r>
                        <a:rPr lang="en-US" sz="1600" b="0" i="0" u="none" strike="noStrike" dirty="0">
                          <a:solidFill>
                            <a:srgbClr val="000000"/>
                          </a:solidFill>
                          <a:effectLst/>
                          <a:latin typeface="+mj-lt"/>
                          <a:ea typeface="游ゴシック" panose="020B0400000000000000" pitchFamily="50" charset="-128"/>
                        </a:rPr>
                        <a:t>et al., </a:t>
                      </a:r>
                    </a:p>
                    <a:p>
                      <a:pPr algn="l" fontAlgn="ctr"/>
                      <a:r>
                        <a:rPr lang="en-US" sz="1600" b="0" i="0" u="none" strike="noStrike" dirty="0">
                          <a:solidFill>
                            <a:srgbClr val="000000"/>
                          </a:solidFill>
                          <a:effectLst/>
                          <a:latin typeface="+mj-lt"/>
                          <a:ea typeface="游ゴシック" panose="020B0400000000000000" pitchFamily="50" charset="-128"/>
                        </a:rPr>
                        <a:t>Tokyo University of Science.</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Iterative image reconstruction for quanta image sensor by using variance-based motion estimation</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782022"/>
                  </a:ext>
                </a:extLst>
              </a:tr>
              <a:tr h="422639">
                <a:tc>
                  <a:txBody>
                    <a:bodyPr/>
                    <a:lstStyle/>
                    <a:p>
                      <a:pPr algn="ctr" fontAlgn="ctr"/>
                      <a:r>
                        <a:rPr lang="en-US" sz="2400" b="0" i="0" u="none" strike="noStrike" dirty="0">
                          <a:solidFill>
                            <a:srgbClr val="000000"/>
                          </a:solidFill>
                          <a:effectLst/>
                          <a:latin typeface="+mj-lt"/>
                          <a:ea typeface="游ゴシック" panose="020B0400000000000000" pitchFamily="50" charset="-128"/>
                        </a:rPr>
                        <a:t>R27</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err="1">
                          <a:solidFill>
                            <a:srgbClr val="000000"/>
                          </a:solidFill>
                          <a:effectLst/>
                          <a:latin typeface="+mj-lt"/>
                          <a:ea typeface="游ゴシック" panose="020B0400000000000000" pitchFamily="50" charset="-128"/>
                        </a:rPr>
                        <a:t>Preethi</a:t>
                      </a:r>
                      <a:r>
                        <a:rPr lang="en-US" sz="1800" b="0" i="0" u="none" strike="noStrike" dirty="0">
                          <a:solidFill>
                            <a:srgbClr val="000000"/>
                          </a:solidFill>
                          <a:effectLst/>
                          <a:latin typeface="+mj-lt"/>
                          <a:ea typeface="游ゴシック" panose="020B0400000000000000" pitchFamily="50" charset="-128"/>
                        </a:rPr>
                        <a:t> </a:t>
                      </a:r>
                      <a:r>
                        <a:rPr lang="en-US" sz="1800" b="0" i="0" u="none" strike="noStrike" dirty="0" err="1">
                          <a:solidFill>
                            <a:srgbClr val="000000"/>
                          </a:solidFill>
                          <a:effectLst/>
                          <a:latin typeface="+mj-lt"/>
                          <a:ea typeface="游ゴシック" panose="020B0400000000000000" pitchFamily="50" charset="-128"/>
                        </a:rPr>
                        <a:t>Padmanabhan</a:t>
                      </a:r>
                      <a:r>
                        <a:rPr lang="en-US" sz="1800" b="0" i="0" u="none" strike="noStrike" dirty="0">
                          <a:solidFill>
                            <a:srgbClr val="000000"/>
                          </a:solidFill>
                          <a:effectLst/>
                          <a:latin typeface="+mj-lt"/>
                          <a:ea typeface="游ゴシック" panose="020B0400000000000000" pitchFamily="50" charset="-128"/>
                        </a:rPr>
                        <a:t> </a:t>
                      </a:r>
                      <a:r>
                        <a:rPr lang="en-US" sz="1600" b="0" i="0" u="none" strike="noStrike" dirty="0">
                          <a:solidFill>
                            <a:srgbClr val="000000"/>
                          </a:solidFill>
                          <a:effectLst/>
                          <a:latin typeface="+mj-lt"/>
                          <a:ea typeface="游ゴシック" panose="020B0400000000000000" pitchFamily="50" charset="-128"/>
                        </a:rPr>
                        <a:t>et al., EPFL</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Analysis of a modular SPAD-based direct time-of-flight depth sensor architecture for wide dynamic range scenes in a LiDAR system</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27221"/>
                  </a:ext>
                </a:extLst>
              </a:tr>
              <a:tr h="422639">
                <a:tc>
                  <a:txBody>
                    <a:bodyPr/>
                    <a:lstStyle/>
                    <a:p>
                      <a:pPr algn="ctr" fontAlgn="ctr"/>
                      <a:r>
                        <a:rPr lang="en-US" sz="2400" b="0" i="0" u="none" strike="noStrike" dirty="0">
                          <a:solidFill>
                            <a:srgbClr val="000000"/>
                          </a:solidFill>
                          <a:effectLst/>
                          <a:latin typeface="+mj-lt"/>
                          <a:ea typeface="游ゴシック" panose="020B0400000000000000" pitchFamily="50" charset="-128"/>
                        </a:rPr>
                        <a:t>R36</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mj-lt"/>
                          <a:ea typeface="游ゴシック" panose="020B0400000000000000" pitchFamily="50" charset="-128"/>
                        </a:rPr>
                        <a:t>Manabu Suzuki </a:t>
                      </a:r>
                      <a:r>
                        <a:rPr lang="en-US" sz="1600" b="0" i="0" u="none" strike="noStrike" dirty="0">
                          <a:solidFill>
                            <a:srgbClr val="000000"/>
                          </a:solidFill>
                          <a:effectLst/>
                          <a:latin typeface="+mj-lt"/>
                          <a:ea typeface="游ゴシック" panose="020B0400000000000000" pitchFamily="50" charset="-128"/>
                        </a:rPr>
                        <a:t>et al., </a:t>
                      </a:r>
                    </a:p>
                    <a:p>
                      <a:pPr algn="l" fontAlgn="ctr"/>
                      <a:r>
                        <a:rPr lang="en-US" sz="1600" b="0" i="0" u="none" strike="noStrike" dirty="0">
                          <a:solidFill>
                            <a:srgbClr val="000000"/>
                          </a:solidFill>
                          <a:effectLst/>
                          <a:latin typeface="+mj-lt"/>
                          <a:ea typeface="游ゴシック" panose="020B0400000000000000" pitchFamily="50" charset="-128"/>
                        </a:rPr>
                        <a:t>Tohoku University</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Over 100 Million Frames per Second 368 Frames Global Shutter Burst CMOS Image Sensor with In-pixel Trench Capacitor Memory Array</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29038"/>
                  </a:ext>
                </a:extLst>
              </a:tr>
              <a:tr h="602574">
                <a:tc>
                  <a:txBody>
                    <a:bodyPr/>
                    <a:lstStyle/>
                    <a:p>
                      <a:pPr algn="ctr" fontAlgn="ctr"/>
                      <a:r>
                        <a:rPr lang="en-US" sz="2400" b="0" i="0" u="none" strike="noStrike" dirty="0">
                          <a:solidFill>
                            <a:srgbClr val="000000"/>
                          </a:solidFill>
                          <a:effectLst/>
                          <a:latin typeface="+mj-lt"/>
                          <a:ea typeface="游ゴシック" panose="020B0400000000000000" pitchFamily="50" charset="-128"/>
                        </a:rPr>
                        <a:t>R44</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err="1">
                          <a:solidFill>
                            <a:srgbClr val="000000"/>
                          </a:solidFill>
                          <a:effectLst/>
                          <a:latin typeface="+mj-lt"/>
                          <a:ea typeface="游ゴシック" panose="020B0400000000000000" pitchFamily="50" charset="-128"/>
                        </a:rPr>
                        <a:t>Epimitheas</a:t>
                      </a:r>
                      <a:r>
                        <a:rPr lang="en-US" sz="1800" b="0" i="0" u="none" strike="noStrike" dirty="0">
                          <a:solidFill>
                            <a:srgbClr val="000000"/>
                          </a:solidFill>
                          <a:effectLst/>
                          <a:latin typeface="+mj-lt"/>
                          <a:ea typeface="游ゴシック" panose="020B0400000000000000" pitchFamily="50" charset="-128"/>
                        </a:rPr>
                        <a:t> </a:t>
                      </a:r>
                      <a:r>
                        <a:rPr lang="en-US" sz="1800" b="0" i="0" u="none" strike="noStrike" dirty="0" err="1">
                          <a:solidFill>
                            <a:srgbClr val="000000"/>
                          </a:solidFill>
                          <a:effectLst/>
                          <a:latin typeface="+mj-lt"/>
                          <a:ea typeface="游ゴシック" panose="020B0400000000000000" pitchFamily="50" charset="-128"/>
                        </a:rPr>
                        <a:t>Georgitzikis</a:t>
                      </a:r>
                      <a:r>
                        <a:rPr lang="en-US" sz="1800" b="0" i="0" u="none" strike="noStrike" dirty="0">
                          <a:solidFill>
                            <a:srgbClr val="000000"/>
                          </a:solidFill>
                          <a:effectLst/>
                          <a:latin typeface="+mj-lt"/>
                          <a:ea typeface="游ゴシック" panose="020B0400000000000000" pitchFamily="50" charset="-128"/>
                        </a:rPr>
                        <a:t> </a:t>
                      </a:r>
                      <a:r>
                        <a:rPr lang="en-US" sz="1600" b="0" i="0" u="none" strike="noStrike" dirty="0">
                          <a:solidFill>
                            <a:srgbClr val="000000"/>
                          </a:solidFill>
                          <a:effectLst/>
                          <a:latin typeface="+mj-lt"/>
                          <a:ea typeface="游ゴシック" panose="020B0400000000000000" pitchFamily="50" charset="-128"/>
                        </a:rPr>
                        <a:t>et al., </a:t>
                      </a:r>
                      <a:r>
                        <a:rPr lang="en-US" sz="1600" b="0" i="0" u="none" strike="noStrike" dirty="0" err="1">
                          <a:solidFill>
                            <a:srgbClr val="000000"/>
                          </a:solidFill>
                          <a:effectLst/>
                          <a:latin typeface="+mj-lt"/>
                          <a:ea typeface="游ゴシック" panose="020B0400000000000000" pitchFamily="50" charset="-128"/>
                        </a:rPr>
                        <a:t>imec</a:t>
                      </a:r>
                      <a:r>
                        <a:rPr lang="en-US" sz="1600" b="0" i="0" u="none" strike="noStrike" dirty="0">
                          <a:solidFill>
                            <a:srgbClr val="000000"/>
                          </a:solidFill>
                          <a:effectLst/>
                          <a:latin typeface="+mj-lt"/>
                          <a:ea typeface="游ゴシック" panose="020B0400000000000000" pitchFamily="50" charset="-128"/>
                        </a:rPr>
                        <a:t>,  KU Leuven</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Organic- and QD-based image sensors integrated on 0.13 </a:t>
                      </a:r>
                      <a:r>
                        <a:rPr lang="en-US" sz="1600" b="0" i="0" u="none" strike="noStrike" dirty="0" err="1">
                          <a:solidFill>
                            <a:srgbClr val="000000"/>
                          </a:solidFill>
                          <a:effectLst/>
                          <a:latin typeface="+mj-lt"/>
                          <a:ea typeface="游ゴシック" panose="020B0400000000000000" pitchFamily="50" charset="-128"/>
                        </a:rPr>
                        <a:t>μm</a:t>
                      </a:r>
                      <a:r>
                        <a:rPr lang="en-US" sz="1600" b="0" i="0" u="none" strike="noStrike" dirty="0">
                          <a:solidFill>
                            <a:srgbClr val="000000"/>
                          </a:solidFill>
                          <a:effectLst/>
                          <a:latin typeface="+mj-lt"/>
                          <a:ea typeface="游ゴシック" panose="020B0400000000000000" pitchFamily="50" charset="-128"/>
                        </a:rPr>
                        <a:t> CMOS ROIC for high resolution, multispectral infrared imaging</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583747"/>
                  </a:ext>
                </a:extLst>
              </a:tr>
              <a:tr h="414270">
                <a:tc>
                  <a:txBody>
                    <a:bodyPr/>
                    <a:lstStyle/>
                    <a:p>
                      <a:pPr algn="ctr" fontAlgn="ctr"/>
                      <a:r>
                        <a:rPr lang="en-US" sz="2400" b="0" i="0" u="none" strike="noStrike" dirty="0">
                          <a:solidFill>
                            <a:srgbClr val="000000"/>
                          </a:solidFill>
                          <a:effectLst/>
                          <a:latin typeface="+mj-lt"/>
                          <a:ea typeface="游ゴシック" panose="020B0400000000000000" pitchFamily="50" charset="-128"/>
                        </a:rPr>
                        <a:t>R45</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err="1">
                          <a:solidFill>
                            <a:srgbClr val="000000"/>
                          </a:solidFill>
                          <a:effectLst/>
                          <a:latin typeface="+mj-lt"/>
                          <a:ea typeface="游ゴシック" panose="020B0400000000000000" pitchFamily="50" charset="-128"/>
                        </a:rPr>
                        <a:t>Yhang</a:t>
                      </a:r>
                      <a:r>
                        <a:rPr lang="en-US" sz="1800" b="0" i="0" u="none" strike="noStrike" dirty="0">
                          <a:solidFill>
                            <a:srgbClr val="000000"/>
                          </a:solidFill>
                          <a:effectLst/>
                          <a:latin typeface="+mj-lt"/>
                          <a:ea typeface="游ゴシック" panose="020B0400000000000000" pitchFamily="50" charset="-128"/>
                        </a:rPr>
                        <a:t> Ricardo </a:t>
                      </a:r>
                      <a:r>
                        <a:rPr lang="en-US" sz="1800" b="0" i="0" u="none" strike="noStrike" dirty="0" err="1">
                          <a:solidFill>
                            <a:srgbClr val="000000"/>
                          </a:solidFill>
                          <a:effectLst/>
                          <a:latin typeface="+mj-lt"/>
                          <a:ea typeface="游ゴシック" panose="020B0400000000000000" pitchFamily="50" charset="-128"/>
                        </a:rPr>
                        <a:t>Sipauba</a:t>
                      </a:r>
                      <a:r>
                        <a:rPr lang="en-US" sz="1800" b="0" i="0" u="none" strike="noStrike" dirty="0">
                          <a:solidFill>
                            <a:srgbClr val="000000"/>
                          </a:solidFill>
                          <a:effectLst/>
                          <a:latin typeface="+mj-lt"/>
                          <a:ea typeface="游ゴシック" panose="020B0400000000000000" pitchFamily="50" charset="-128"/>
                        </a:rPr>
                        <a:t> </a:t>
                      </a:r>
                      <a:r>
                        <a:rPr lang="en-US" sz="1800" b="0" i="0" u="none" strike="noStrike" dirty="0" err="1">
                          <a:solidFill>
                            <a:srgbClr val="000000"/>
                          </a:solidFill>
                          <a:effectLst/>
                          <a:latin typeface="+mj-lt"/>
                          <a:ea typeface="游ゴシック" panose="020B0400000000000000" pitchFamily="50" charset="-128"/>
                        </a:rPr>
                        <a:t>Carvalho</a:t>
                      </a:r>
                      <a:r>
                        <a:rPr lang="en-US" sz="1800" b="0" i="0" u="none" strike="noStrike" dirty="0">
                          <a:solidFill>
                            <a:srgbClr val="000000"/>
                          </a:solidFill>
                          <a:effectLst/>
                          <a:latin typeface="+mj-lt"/>
                          <a:ea typeface="游ゴシック" panose="020B0400000000000000" pitchFamily="50" charset="-128"/>
                        </a:rPr>
                        <a:t> da Silva </a:t>
                      </a:r>
                      <a:r>
                        <a:rPr lang="en-US" sz="1600" b="0" i="0" u="none" strike="noStrike" dirty="0">
                          <a:solidFill>
                            <a:srgbClr val="000000"/>
                          </a:solidFill>
                          <a:effectLst/>
                          <a:latin typeface="+mj-lt"/>
                          <a:ea typeface="游ゴシック" panose="020B0400000000000000" pitchFamily="50" charset="-128"/>
                        </a:rPr>
                        <a:t>et al., </a:t>
                      </a:r>
                    </a:p>
                    <a:p>
                      <a:pPr algn="l" fontAlgn="ctr"/>
                      <a:r>
                        <a:rPr lang="en-US" sz="1600" b="0" i="0" u="none" strike="noStrike" dirty="0">
                          <a:solidFill>
                            <a:srgbClr val="000000"/>
                          </a:solidFill>
                          <a:effectLst/>
                          <a:latin typeface="+mj-lt"/>
                          <a:ea typeface="游ゴシック" panose="020B0400000000000000" pitchFamily="50" charset="-128"/>
                        </a:rPr>
                        <a:t>Tohoku University</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mj-lt"/>
                          <a:ea typeface="游ゴシック" panose="020B0400000000000000" pitchFamily="50" charset="-128"/>
                        </a:rPr>
                        <a:t>A VGA Optical Filter-less CMOS Image Sensor with UV-selective and Visible Light Channels by Differential Spectral Response Pixels</a:t>
                      </a:r>
                    </a:p>
                  </a:txBody>
                  <a:tcPr marL="4185" marR="4185"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642263"/>
                  </a:ext>
                </a:extLst>
              </a:tr>
            </a:tbl>
          </a:graphicData>
        </a:graphic>
      </p:graphicFrame>
    </p:spTree>
    <p:extLst>
      <p:ext uri="{BB962C8B-B14F-4D97-AF65-F5344CB8AC3E}">
        <p14:creationId xmlns:p14="http://schemas.microsoft.com/office/powerpoint/2010/main" val="344384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49" y="-79771"/>
            <a:ext cx="9072551" cy="1003696"/>
          </a:xfrm>
        </p:spPr>
        <p:txBody>
          <a:bodyPr/>
          <a:lstStyle/>
          <a:p>
            <a:r>
              <a:rPr lang="en-US"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1F8DBB2A-1522-C441-B1BF-BF2654925F68}"/>
              </a:ext>
            </a:extLst>
          </p:cNvPr>
          <p:cNvPicPr>
            <a:picLocks noChangeAspect="1"/>
          </p:cNvPicPr>
          <p:nvPr/>
        </p:nvPicPr>
        <p:blipFill>
          <a:blip r:embed="rId2"/>
          <a:stretch>
            <a:fillRect/>
          </a:stretch>
        </p:blipFill>
        <p:spPr>
          <a:xfrm>
            <a:off x="1981200" y="1066800"/>
            <a:ext cx="5484091" cy="5067300"/>
          </a:xfrm>
          <a:prstGeom prst="rect">
            <a:avLst/>
          </a:prstGeom>
        </p:spPr>
      </p:pic>
    </p:spTree>
    <p:extLst>
      <p:ext uri="{BB962C8B-B14F-4D97-AF65-F5344CB8AC3E}">
        <p14:creationId xmlns:p14="http://schemas.microsoft.com/office/powerpoint/2010/main" val="22186040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304800" y="1295400"/>
            <a:ext cx="8229600" cy="5029199"/>
          </a:xfrm>
        </p:spPr>
        <p:txBody>
          <a:bodyPr>
            <a:normAutofit/>
          </a:bodyPr>
          <a:lstStyle/>
          <a:p>
            <a:pPr marL="0" indent="0">
              <a:buNone/>
            </a:pPr>
            <a:r>
              <a:rPr kumimoji="1" lang="en-US" altLang="ja-JP" dirty="0" smtClean="0">
                <a:latin typeface="+mj-lt"/>
              </a:rPr>
              <a:t>R27 - Analysis </a:t>
            </a:r>
            <a:r>
              <a:rPr kumimoji="1" lang="en-US" altLang="ja-JP" dirty="0">
                <a:latin typeface="+mj-lt"/>
              </a:rPr>
              <a:t>of a modular SPAD-based direct time-of-flight depth sensor architecture for wide dynamic range scenes in a LiDAR </a:t>
            </a:r>
            <a:r>
              <a:rPr kumimoji="1" lang="en-US" altLang="ja-JP" dirty="0" smtClean="0">
                <a:latin typeface="+mj-lt"/>
              </a:rPr>
              <a:t>system</a:t>
            </a:r>
            <a:r>
              <a:rPr lang="en-US" i="1" dirty="0" smtClean="0">
                <a:latin typeface="+mj-lt"/>
              </a:rPr>
              <a:t> </a:t>
            </a:r>
          </a:p>
          <a:p>
            <a:pPr marL="0" indent="0">
              <a:buNone/>
            </a:pPr>
            <a:r>
              <a:rPr lang="en-US" i="1" dirty="0" err="1" smtClean="0">
                <a:latin typeface="+mj-lt"/>
              </a:rPr>
              <a:t>Preethi</a:t>
            </a:r>
            <a:r>
              <a:rPr lang="en-US" i="1" dirty="0" smtClean="0">
                <a:latin typeface="+mj-lt"/>
              </a:rPr>
              <a:t> </a:t>
            </a:r>
            <a:r>
              <a:rPr lang="en-US" i="1" dirty="0" err="1" smtClean="0">
                <a:latin typeface="+mj-lt"/>
              </a:rPr>
              <a:t>Padmanabhan</a:t>
            </a:r>
            <a:r>
              <a:rPr lang="en-US" i="1" dirty="0" smtClean="0">
                <a:latin typeface="+mj-lt"/>
              </a:rPr>
              <a:t>, </a:t>
            </a:r>
            <a:r>
              <a:rPr lang="en-US" i="1" dirty="0">
                <a:latin typeface="+mj-lt"/>
              </a:rPr>
              <a:t>Chao </a:t>
            </a:r>
            <a:r>
              <a:rPr lang="en-US" i="1" dirty="0" smtClean="0">
                <a:latin typeface="+mj-lt"/>
              </a:rPr>
              <a:t>Zhang </a:t>
            </a:r>
            <a:r>
              <a:rPr lang="en-US" i="1" dirty="0">
                <a:latin typeface="+mj-lt"/>
              </a:rPr>
              <a:t>and </a:t>
            </a:r>
            <a:r>
              <a:rPr lang="en-US" i="1" dirty="0" err="1">
                <a:latin typeface="+mj-lt"/>
              </a:rPr>
              <a:t>Edoardo</a:t>
            </a:r>
            <a:r>
              <a:rPr lang="en-US" i="1" dirty="0">
                <a:latin typeface="+mj-lt"/>
              </a:rPr>
              <a:t> </a:t>
            </a:r>
            <a:r>
              <a:rPr lang="en-US" i="1" dirty="0" err="1" smtClean="0">
                <a:latin typeface="+mj-lt"/>
              </a:rPr>
              <a:t>Charbon</a:t>
            </a:r>
            <a:endParaRPr lang="en-US" i="1" dirty="0" smtClean="0">
              <a:latin typeface="+mj-lt"/>
            </a:endParaRPr>
          </a:p>
          <a:p>
            <a:pPr marL="0" indent="0">
              <a:buNone/>
            </a:pPr>
            <a:r>
              <a:rPr lang="en-US" i="1" dirty="0" smtClean="0">
                <a:latin typeface="+mj-lt"/>
              </a:rPr>
              <a:t>EPFL</a:t>
            </a:r>
            <a:r>
              <a:rPr lang="en-US" i="1" dirty="0">
                <a:latin typeface="+mj-lt"/>
              </a:rPr>
              <a:t>, </a:t>
            </a:r>
            <a:r>
              <a:rPr lang="en-US" i="1" dirty="0" smtClean="0">
                <a:latin typeface="+mj-lt"/>
              </a:rPr>
              <a:t> </a:t>
            </a:r>
            <a:r>
              <a:rPr lang="en-US" i="1" dirty="0">
                <a:latin typeface="+mj-lt"/>
              </a:rPr>
              <a:t>TU Delft</a:t>
            </a:r>
            <a:r>
              <a:rPr lang="en-US" i="1" dirty="0" smtClean="0">
                <a:latin typeface="+mj-lt"/>
              </a:rPr>
              <a:t>.</a:t>
            </a:r>
          </a:p>
          <a:p>
            <a:pPr marL="0" indent="0">
              <a:buNone/>
            </a:pPr>
            <a:endParaRPr lang="en-US" i="1" dirty="0">
              <a:latin typeface="+mj-lt"/>
            </a:endParaRPr>
          </a:p>
          <a:p>
            <a:pPr marL="0" indent="0">
              <a:buNone/>
            </a:pPr>
            <a:r>
              <a:rPr lang="en-US" i="1" dirty="0">
                <a:latin typeface="+mj-lt"/>
              </a:rPr>
              <a:t>R44 - A VGA Optical Filter-less CMOS Image Sensor with UV-selective and Visible Light Channels by Differential Spectral Response </a:t>
            </a:r>
            <a:r>
              <a:rPr lang="en-US" i="1" dirty="0" smtClean="0">
                <a:latin typeface="+mj-lt"/>
              </a:rPr>
              <a:t>Pixels</a:t>
            </a:r>
          </a:p>
          <a:p>
            <a:pPr marL="0" indent="0">
              <a:buNone/>
            </a:pPr>
            <a:r>
              <a:rPr lang="en-US" i="1" dirty="0" err="1">
                <a:latin typeface="+mj-lt"/>
              </a:rPr>
              <a:t>Yhang</a:t>
            </a:r>
            <a:r>
              <a:rPr lang="en-US" i="1" dirty="0">
                <a:latin typeface="+mj-lt"/>
              </a:rPr>
              <a:t> Ricardo </a:t>
            </a:r>
            <a:r>
              <a:rPr lang="en-US" i="1" dirty="0" err="1">
                <a:latin typeface="+mj-lt"/>
              </a:rPr>
              <a:t>Sipauba</a:t>
            </a:r>
            <a:r>
              <a:rPr lang="en-US" i="1" dirty="0">
                <a:latin typeface="+mj-lt"/>
              </a:rPr>
              <a:t> </a:t>
            </a:r>
            <a:r>
              <a:rPr lang="en-US" i="1" dirty="0" err="1">
                <a:latin typeface="+mj-lt"/>
              </a:rPr>
              <a:t>Carvalho</a:t>
            </a:r>
            <a:r>
              <a:rPr lang="en-US" i="1" dirty="0">
                <a:latin typeface="+mj-lt"/>
              </a:rPr>
              <a:t> da </a:t>
            </a:r>
            <a:r>
              <a:rPr lang="en-US" i="1" dirty="0" smtClean="0">
                <a:latin typeface="+mj-lt"/>
              </a:rPr>
              <a:t>Silva, </a:t>
            </a:r>
            <a:r>
              <a:rPr lang="en-US" i="1" dirty="0">
                <a:latin typeface="+mj-lt"/>
              </a:rPr>
              <a:t>Rihito Kuroda and </a:t>
            </a:r>
            <a:r>
              <a:rPr lang="en-US" i="1" dirty="0" err="1">
                <a:latin typeface="+mj-lt"/>
              </a:rPr>
              <a:t>Shigetoshi</a:t>
            </a:r>
            <a:r>
              <a:rPr lang="en-US" i="1" dirty="0">
                <a:latin typeface="+mj-lt"/>
              </a:rPr>
              <a:t> </a:t>
            </a:r>
            <a:r>
              <a:rPr lang="en-US" i="1" dirty="0" err="1" smtClean="0">
                <a:latin typeface="+mj-lt"/>
              </a:rPr>
              <a:t>Sugawa</a:t>
            </a:r>
            <a:endParaRPr lang="en-US" i="1" dirty="0" smtClean="0">
              <a:latin typeface="+mj-lt"/>
            </a:endParaRPr>
          </a:p>
          <a:p>
            <a:pPr marL="0" indent="0">
              <a:buNone/>
            </a:pPr>
            <a:r>
              <a:rPr lang="en-US" i="1" dirty="0" smtClean="0">
                <a:latin typeface="+mj-lt"/>
              </a:rPr>
              <a:t>Tohoku </a:t>
            </a:r>
            <a:r>
              <a:rPr lang="en-US" i="1" dirty="0">
                <a:latin typeface="+mj-lt"/>
              </a:rPr>
              <a:t>University</a:t>
            </a:r>
          </a:p>
          <a:p>
            <a:pPr marL="0" indent="0">
              <a:buNone/>
            </a:pPr>
            <a:endParaRPr lang="en-US" i="1"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タイトル 1"/>
          <p:cNvSpPr>
            <a:spLocks noGrp="1"/>
          </p:cNvSpPr>
          <p:nvPr>
            <p:ph type="title"/>
          </p:nvPr>
        </p:nvSpPr>
        <p:spPr/>
        <p:txBody>
          <a:bodyPr/>
          <a:lstStyle/>
          <a:p>
            <a:r>
              <a:rPr kumimoji="1" lang="en-US" altLang="ja-JP" dirty="0"/>
              <a:t>2019 IISW Best </a:t>
            </a:r>
            <a:r>
              <a:rPr kumimoji="1" lang="en-US" altLang="ja-JP" dirty="0" smtClean="0"/>
              <a:t>Student</a:t>
            </a:r>
            <a:r>
              <a:rPr kumimoji="1" lang="ja-JP" altLang="en-US" dirty="0" smtClean="0"/>
              <a:t> </a:t>
            </a:r>
            <a:r>
              <a:rPr kumimoji="1" lang="en-US" altLang="ja-JP" dirty="0" smtClean="0"/>
              <a:t>Paper </a:t>
            </a:r>
            <a:r>
              <a:rPr kumimoji="1" lang="en-US" altLang="ja-JP" dirty="0"/>
              <a:t>Award</a:t>
            </a:r>
            <a:endParaRPr kumimoji="1" lang="ja-JP" altLang="en-US" dirty="0"/>
          </a:p>
        </p:txBody>
      </p:sp>
    </p:spTree>
    <p:extLst>
      <p:ext uri="{BB962C8B-B14F-4D97-AF65-F5344CB8AC3E}">
        <p14:creationId xmlns:p14="http://schemas.microsoft.com/office/powerpoint/2010/main" val="709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Group 360"/>
          <p:cNvGrpSpPr/>
          <p:nvPr/>
        </p:nvGrpSpPr>
        <p:grpSpPr>
          <a:xfrm>
            <a:off x="269268" y="152400"/>
            <a:ext cx="8623066" cy="6553200"/>
            <a:chOff x="269268" y="152400"/>
            <a:chExt cx="8623066" cy="6553200"/>
          </a:xfrm>
        </p:grpSpPr>
        <p:grpSp>
          <p:nvGrpSpPr>
            <p:cNvPr id="643" name="Group 361"/>
            <p:cNvGrpSpPr/>
            <p:nvPr/>
          </p:nvGrpSpPr>
          <p:grpSpPr>
            <a:xfrm>
              <a:off x="381000" y="152400"/>
              <a:ext cx="8436480" cy="6553200"/>
              <a:chOff x="421947" y="152400"/>
              <a:chExt cx="8436480" cy="6553200"/>
            </a:xfrm>
          </p:grpSpPr>
          <p:sp>
            <p:nvSpPr>
              <p:cNvPr id="646"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7"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8"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9"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0"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1"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2"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3"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4"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5"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6"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7"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658" name="Group 704"/>
              <p:cNvGrpSpPr/>
              <p:nvPr/>
            </p:nvGrpSpPr>
            <p:grpSpPr>
              <a:xfrm>
                <a:off x="421947" y="152400"/>
                <a:ext cx="8436480" cy="6553200"/>
                <a:chOff x="421947" y="152400"/>
                <a:chExt cx="8436480" cy="6553200"/>
              </a:xfrm>
            </p:grpSpPr>
            <p:grpSp>
              <p:nvGrpSpPr>
                <p:cNvPr id="661" name="Group 334"/>
                <p:cNvGrpSpPr/>
                <p:nvPr/>
              </p:nvGrpSpPr>
              <p:grpSpPr>
                <a:xfrm>
                  <a:off x="421947" y="152400"/>
                  <a:ext cx="1121280" cy="1066800"/>
                  <a:chOff x="1655992" y="228600"/>
                  <a:chExt cx="1121280" cy="1066800"/>
                </a:xfrm>
              </p:grpSpPr>
              <p:sp>
                <p:nvSpPr>
                  <p:cNvPr id="982"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3"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4"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6"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2" name="Group 335"/>
                <p:cNvGrpSpPr/>
                <p:nvPr/>
              </p:nvGrpSpPr>
              <p:grpSpPr>
                <a:xfrm>
                  <a:off x="1641147" y="152400"/>
                  <a:ext cx="1121280" cy="1066800"/>
                  <a:chOff x="1655992" y="228600"/>
                  <a:chExt cx="1121280" cy="1066800"/>
                </a:xfrm>
              </p:grpSpPr>
              <p:sp>
                <p:nvSpPr>
                  <p:cNvPr id="974"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7"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8"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0"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3" name="Group 344"/>
                <p:cNvGrpSpPr/>
                <p:nvPr/>
              </p:nvGrpSpPr>
              <p:grpSpPr>
                <a:xfrm>
                  <a:off x="2860347" y="152400"/>
                  <a:ext cx="1121280" cy="1066800"/>
                  <a:chOff x="1655992" y="228600"/>
                  <a:chExt cx="1121280" cy="1066800"/>
                </a:xfrm>
              </p:grpSpPr>
              <p:sp>
                <p:nvSpPr>
                  <p:cNvPr id="966"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9"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0"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2"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4" name="Group 353"/>
                <p:cNvGrpSpPr/>
                <p:nvPr/>
              </p:nvGrpSpPr>
              <p:grpSpPr>
                <a:xfrm>
                  <a:off x="4079547" y="152400"/>
                  <a:ext cx="1121280" cy="1066800"/>
                  <a:chOff x="1655992" y="228600"/>
                  <a:chExt cx="1121280" cy="1066800"/>
                </a:xfrm>
              </p:grpSpPr>
              <p:sp>
                <p:nvSpPr>
                  <p:cNvPr id="958"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1"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2"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4"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5" name="Group 362"/>
                <p:cNvGrpSpPr/>
                <p:nvPr/>
              </p:nvGrpSpPr>
              <p:grpSpPr>
                <a:xfrm>
                  <a:off x="5298747" y="152400"/>
                  <a:ext cx="1121280" cy="1066800"/>
                  <a:chOff x="1655992" y="228600"/>
                  <a:chExt cx="1121280" cy="1066800"/>
                </a:xfrm>
              </p:grpSpPr>
              <p:sp>
                <p:nvSpPr>
                  <p:cNvPr id="950"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3"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4"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6"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6" name="Group 371"/>
                <p:cNvGrpSpPr/>
                <p:nvPr/>
              </p:nvGrpSpPr>
              <p:grpSpPr>
                <a:xfrm>
                  <a:off x="6517947" y="152400"/>
                  <a:ext cx="1121280" cy="1066800"/>
                  <a:chOff x="1655992" y="228600"/>
                  <a:chExt cx="1121280" cy="1066800"/>
                </a:xfrm>
              </p:grpSpPr>
              <p:sp>
                <p:nvSpPr>
                  <p:cNvPr id="942"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5"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6"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8"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7" name="Group 380"/>
                <p:cNvGrpSpPr/>
                <p:nvPr/>
              </p:nvGrpSpPr>
              <p:grpSpPr>
                <a:xfrm>
                  <a:off x="7737147" y="152400"/>
                  <a:ext cx="1121280" cy="1066800"/>
                  <a:chOff x="1655992" y="228600"/>
                  <a:chExt cx="1121280" cy="1066800"/>
                </a:xfrm>
              </p:grpSpPr>
              <p:sp>
                <p:nvSpPr>
                  <p:cNvPr id="934"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7"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8"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0"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8" name="Group 389"/>
                <p:cNvGrpSpPr/>
                <p:nvPr/>
              </p:nvGrpSpPr>
              <p:grpSpPr>
                <a:xfrm>
                  <a:off x="421947" y="1371600"/>
                  <a:ext cx="1121280" cy="1066800"/>
                  <a:chOff x="1655992" y="228600"/>
                  <a:chExt cx="1121280" cy="1066800"/>
                </a:xfrm>
              </p:grpSpPr>
              <p:sp>
                <p:nvSpPr>
                  <p:cNvPr id="926"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9"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0"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2"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9" name="Group 398"/>
                <p:cNvGrpSpPr/>
                <p:nvPr/>
              </p:nvGrpSpPr>
              <p:grpSpPr>
                <a:xfrm>
                  <a:off x="1641147" y="1371600"/>
                  <a:ext cx="1121280" cy="1066800"/>
                  <a:chOff x="1655992" y="228600"/>
                  <a:chExt cx="1121280" cy="1066800"/>
                </a:xfrm>
              </p:grpSpPr>
              <p:sp>
                <p:nvSpPr>
                  <p:cNvPr id="918"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1"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2"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4"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0" name="Group 407"/>
                <p:cNvGrpSpPr/>
                <p:nvPr/>
              </p:nvGrpSpPr>
              <p:grpSpPr>
                <a:xfrm>
                  <a:off x="2860347" y="1371600"/>
                  <a:ext cx="1121280" cy="1066800"/>
                  <a:chOff x="1655992" y="228600"/>
                  <a:chExt cx="1121280" cy="1066800"/>
                </a:xfrm>
              </p:grpSpPr>
              <p:sp>
                <p:nvSpPr>
                  <p:cNvPr id="910"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3"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4"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6"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1" name="Group 416"/>
                <p:cNvGrpSpPr/>
                <p:nvPr/>
              </p:nvGrpSpPr>
              <p:grpSpPr>
                <a:xfrm>
                  <a:off x="4079547" y="1371600"/>
                  <a:ext cx="1121280" cy="1066800"/>
                  <a:chOff x="1655992" y="228600"/>
                  <a:chExt cx="1121280" cy="1066800"/>
                </a:xfrm>
              </p:grpSpPr>
              <p:sp>
                <p:nvSpPr>
                  <p:cNvPr id="902"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5"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6"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8"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2" name="Group 425"/>
                <p:cNvGrpSpPr/>
                <p:nvPr/>
              </p:nvGrpSpPr>
              <p:grpSpPr>
                <a:xfrm>
                  <a:off x="5298747" y="1371600"/>
                  <a:ext cx="1121280" cy="1066800"/>
                  <a:chOff x="1655992" y="228600"/>
                  <a:chExt cx="1121280" cy="1066800"/>
                </a:xfrm>
              </p:grpSpPr>
              <p:sp>
                <p:nvSpPr>
                  <p:cNvPr id="894"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7"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8"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0"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3" name="Group 434"/>
                <p:cNvGrpSpPr/>
                <p:nvPr/>
              </p:nvGrpSpPr>
              <p:grpSpPr>
                <a:xfrm>
                  <a:off x="6517947" y="1371600"/>
                  <a:ext cx="1121280" cy="1066800"/>
                  <a:chOff x="1655992" y="228600"/>
                  <a:chExt cx="1121280" cy="1066800"/>
                </a:xfrm>
              </p:grpSpPr>
              <p:sp>
                <p:nvSpPr>
                  <p:cNvPr id="886"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9"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0"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2"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4" name="Group 443"/>
                <p:cNvGrpSpPr/>
                <p:nvPr/>
              </p:nvGrpSpPr>
              <p:grpSpPr>
                <a:xfrm>
                  <a:off x="7737147" y="1371600"/>
                  <a:ext cx="1121280" cy="1066800"/>
                  <a:chOff x="1655992" y="228600"/>
                  <a:chExt cx="1121280" cy="1066800"/>
                </a:xfrm>
              </p:grpSpPr>
              <p:sp>
                <p:nvSpPr>
                  <p:cNvPr id="878"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1"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2"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4"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5" name="Group 452"/>
                <p:cNvGrpSpPr/>
                <p:nvPr/>
              </p:nvGrpSpPr>
              <p:grpSpPr>
                <a:xfrm>
                  <a:off x="421947" y="2590800"/>
                  <a:ext cx="1121280" cy="1066800"/>
                  <a:chOff x="1655992" y="228600"/>
                  <a:chExt cx="1121280" cy="1066800"/>
                </a:xfrm>
              </p:grpSpPr>
              <p:sp>
                <p:nvSpPr>
                  <p:cNvPr id="870"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3"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4"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6"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6" name="Group 461"/>
                <p:cNvGrpSpPr/>
                <p:nvPr/>
              </p:nvGrpSpPr>
              <p:grpSpPr>
                <a:xfrm>
                  <a:off x="1641147" y="2590800"/>
                  <a:ext cx="1121280" cy="1066800"/>
                  <a:chOff x="1655992" y="228600"/>
                  <a:chExt cx="1121280" cy="1066800"/>
                </a:xfrm>
              </p:grpSpPr>
              <p:sp>
                <p:nvSpPr>
                  <p:cNvPr id="862"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5"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6"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8"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7" name="Group 470"/>
                <p:cNvGrpSpPr/>
                <p:nvPr/>
              </p:nvGrpSpPr>
              <p:grpSpPr>
                <a:xfrm>
                  <a:off x="2860347" y="2590800"/>
                  <a:ext cx="1121280" cy="1066800"/>
                  <a:chOff x="1655992" y="228600"/>
                  <a:chExt cx="1121280" cy="1066800"/>
                </a:xfrm>
              </p:grpSpPr>
              <p:sp>
                <p:nvSpPr>
                  <p:cNvPr id="854"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7"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8"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0"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8" name="Group 479"/>
                <p:cNvGrpSpPr/>
                <p:nvPr/>
              </p:nvGrpSpPr>
              <p:grpSpPr>
                <a:xfrm>
                  <a:off x="4079547" y="2590800"/>
                  <a:ext cx="1121280" cy="1066800"/>
                  <a:chOff x="1655992" y="228600"/>
                  <a:chExt cx="1121280" cy="1066800"/>
                </a:xfrm>
              </p:grpSpPr>
              <p:sp>
                <p:nvSpPr>
                  <p:cNvPr id="846"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9"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0"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2"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9" name="Group 488"/>
                <p:cNvGrpSpPr/>
                <p:nvPr/>
              </p:nvGrpSpPr>
              <p:grpSpPr>
                <a:xfrm>
                  <a:off x="5298747" y="2590800"/>
                  <a:ext cx="1121280" cy="1066800"/>
                  <a:chOff x="1655992" y="228600"/>
                  <a:chExt cx="1121280" cy="1066800"/>
                </a:xfrm>
              </p:grpSpPr>
              <p:sp>
                <p:nvSpPr>
                  <p:cNvPr id="838"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1"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2"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4"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0" name="Group 497"/>
                <p:cNvGrpSpPr/>
                <p:nvPr/>
              </p:nvGrpSpPr>
              <p:grpSpPr>
                <a:xfrm>
                  <a:off x="6517947" y="2590800"/>
                  <a:ext cx="1121280" cy="1066800"/>
                  <a:chOff x="1655992" y="228600"/>
                  <a:chExt cx="1121280" cy="1066800"/>
                </a:xfrm>
              </p:grpSpPr>
              <p:sp>
                <p:nvSpPr>
                  <p:cNvPr id="830"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3"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4"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6"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1" name="Group 506"/>
                <p:cNvGrpSpPr/>
                <p:nvPr/>
              </p:nvGrpSpPr>
              <p:grpSpPr>
                <a:xfrm>
                  <a:off x="7737147" y="2590800"/>
                  <a:ext cx="1121280" cy="1066800"/>
                  <a:chOff x="1655992" y="228600"/>
                  <a:chExt cx="1121280" cy="1066800"/>
                </a:xfrm>
              </p:grpSpPr>
              <p:sp>
                <p:nvSpPr>
                  <p:cNvPr id="822"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5"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6"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8"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2" name="Group 515"/>
                <p:cNvGrpSpPr/>
                <p:nvPr/>
              </p:nvGrpSpPr>
              <p:grpSpPr>
                <a:xfrm>
                  <a:off x="421947" y="3810000"/>
                  <a:ext cx="1121280" cy="1066800"/>
                  <a:chOff x="1655992" y="228600"/>
                  <a:chExt cx="1121280" cy="1066800"/>
                </a:xfrm>
              </p:grpSpPr>
              <p:sp>
                <p:nvSpPr>
                  <p:cNvPr id="814"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7"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8"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0"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3" name="Group 524"/>
                <p:cNvGrpSpPr/>
                <p:nvPr/>
              </p:nvGrpSpPr>
              <p:grpSpPr>
                <a:xfrm>
                  <a:off x="1641147" y="3810000"/>
                  <a:ext cx="1121280" cy="1066800"/>
                  <a:chOff x="1655992" y="228600"/>
                  <a:chExt cx="1121280" cy="1066800"/>
                </a:xfrm>
              </p:grpSpPr>
              <p:sp>
                <p:nvSpPr>
                  <p:cNvPr id="806"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9"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0"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2"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4" name="Group 533"/>
                <p:cNvGrpSpPr/>
                <p:nvPr/>
              </p:nvGrpSpPr>
              <p:grpSpPr>
                <a:xfrm>
                  <a:off x="2860347" y="3810000"/>
                  <a:ext cx="1121280" cy="1066800"/>
                  <a:chOff x="1655992" y="228600"/>
                  <a:chExt cx="1121280" cy="1066800"/>
                </a:xfrm>
              </p:grpSpPr>
              <p:sp>
                <p:nvSpPr>
                  <p:cNvPr id="798"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1"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2"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4"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5" name="Group 542"/>
                <p:cNvGrpSpPr/>
                <p:nvPr/>
              </p:nvGrpSpPr>
              <p:grpSpPr>
                <a:xfrm>
                  <a:off x="4079547" y="3810000"/>
                  <a:ext cx="1121280" cy="1066800"/>
                  <a:chOff x="1655992" y="228600"/>
                  <a:chExt cx="1121280" cy="1066800"/>
                </a:xfrm>
              </p:grpSpPr>
              <p:sp>
                <p:nvSpPr>
                  <p:cNvPr id="790"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3"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4"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6"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6" name="Group 551"/>
                <p:cNvGrpSpPr/>
                <p:nvPr/>
              </p:nvGrpSpPr>
              <p:grpSpPr>
                <a:xfrm>
                  <a:off x="5298747" y="3810000"/>
                  <a:ext cx="1121280" cy="1066800"/>
                  <a:chOff x="1655992" y="228600"/>
                  <a:chExt cx="1121280" cy="1066800"/>
                </a:xfrm>
              </p:grpSpPr>
              <p:sp>
                <p:nvSpPr>
                  <p:cNvPr id="782"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5"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6"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8"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7" name="Group 560"/>
                <p:cNvGrpSpPr/>
                <p:nvPr/>
              </p:nvGrpSpPr>
              <p:grpSpPr>
                <a:xfrm>
                  <a:off x="6517947" y="3810000"/>
                  <a:ext cx="1121280" cy="1066800"/>
                  <a:chOff x="1655992" y="228600"/>
                  <a:chExt cx="1121280" cy="1066800"/>
                </a:xfrm>
              </p:grpSpPr>
              <p:sp>
                <p:nvSpPr>
                  <p:cNvPr id="774"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7"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8"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0"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8" name="Group 569"/>
                <p:cNvGrpSpPr/>
                <p:nvPr/>
              </p:nvGrpSpPr>
              <p:grpSpPr>
                <a:xfrm>
                  <a:off x="7737147" y="3810000"/>
                  <a:ext cx="1121280" cy="1066800"/>
                  <a:chOff x="1655992" y="228600"/>
                  <a:chExt cx="1121280" cy="1066800"/>
                </a:xfrm>
              </p:grpSpPr>
              <p:sp>
                <p:nvSpPr>
                  <p:cNvPr id="766"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9"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0"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2"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9" name="Group 578"/>
                <p:cNvGrpSpPr/>
                <p:nvPr/>
              </p:nvGrpSpPr>
              <p:grpSpPr>
                <a:xfrm>
                  <a:off x="421947" y="5029200"/>
                  <a:ext cx="1121280" cy="1066800"/>
                  <a:chOff x="1655992" y="228600"/>
                  <a:chExt cx="1121280" cy="1066800"/>
                </a:xfrm>
              </p:grpSpPr>
              <p:sp>
                <p:nvSpPr>
                  <p:cNvPr id="758"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1"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2"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4"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0" name="Group 587"/>
                <p:cNvGrpSpPr/>
                <p:nvPr/>
              </p:nvGrpSpPr>
              <p:grpSpPr>
                <a:xfrm>
                  <a:off x="1641147" y="5029200"/>
                  <a:ext cx="1121280" cy="1066800"/>
                  <a:chOff x="1655992" y="228600"/>
                  <a:chExt cx="1121280" cy="1066800"/>
                </a:xfrm>
              </p:grpSpPr>
              <p:sp>
                <p:nvSpPr>
                  <p:cNvPr id="750"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3"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4"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6"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1" name="Group 596"/>
                <p:cNvGrpSpPr/>
                <p:nvPr/>
              </p:nvGrpSpPr>
              <p:grpSpPr>
                <a:xfrm>
                  <a:off x="2860347" y="5029200"/>
                  <a:ext cx="1121280" cy="1066800"/>
                  <a:chOff x="1655992" y="228600"/>
                  <a:chExt cx="1121280" cy="1066800"/>
                </a:xfrm>
              </p:grpSpPr>
              <p:sp>
                <p:nvSpPr>
                  <p:cNvPr id="742"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5"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6"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8"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2" name="Group 605"/>
                <p:cNvGrpSpPr/>
                <p:nvPr/>
              </p:nvGrpSpPr>
              <p:grpSpPr>
                <a:xfrm>
                  <a:off x="4079547" y="5029200"/>
                  <a:ext cx="1121280" cy="1066800"/>
                  <a:chOff x="1655992" y="228600"/>
                  <a:chExt cx="1121280" cy="1066800"/>
                </a:xfrm>
              </p:grpSpPr>
              <p:sp>
                <p:nvSpPr>
                  <p:cNvPr id="734"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7"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8"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0"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3" name="Group 614"/>
                <p:cNvGrpSpPr/>
                <p:nvPr/>
              </p:nvGrpSpPr>
              <p:grpSpPr>
                <a:xfrm>
                  <a:off x="5298747" y="5029200"/>
                  <a:ext cx="1121280" cy="1066800"/>
                  <a:chOff x="1655992" y="228600"/>
                  <a:chExt cx="1121280" cy="1066800"/>
                </a:xfrm>
              </p:grpSpPr>
              <p:sp>
                <p:nvSpPr>
                  <p:cNvPr id="726"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9"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0"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2"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4" name="Group 623"/>
                <p:cNvGrpSpPr/>
                <p:nvPr/>
              </p:nvGrpSpPr>
              <p:grpSpPr>
                <a:xfrm>
                  <a:off x="6517947" y="5029200"/>
                  <a:ext cx="1121280" cy="1066800"/>
                  <a:chOff x="1655992" y="228600"/>
                  <a:chExt cx="1121280" cy="1066800"/>
                </a:xfrm>
              </p:grpSpPr>
              <p:sp>
                <p:nvSpPr>
                  <p:cNvPr id="718"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1"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2"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4"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5" name="Group 632"/>
                <p:cNvGrpSpPr/>
                <p:nvPr/>
              </p:nvGrpSpPr>
              <p:grpSpPr>
                <a:xfrm>
                  <a:off x="7737147" y="5029200"/>
                  <a:ext cx="1121280" cy="1066800"/>
                  <a:chOff x="1655992" y="228600"/>
                  <a:chExt cx="1121280" cy="1066800"/>
                </a:xfrm>
              </p:grpSpPr>
              <p:sp>
                <p:nvSpPr>
                  <p:cNvPr id="710"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3"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4"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6"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96"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9"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60"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44" name="TextBox 362"/>
            <p:cNvSpPr txBox="1"/>
            <p:nvPr/>
          </p:nvSpPr>
          <p:spPr>
            <a:xfrm>
              <a:off x="269268" y="672727"/>
              <a:ext cx="8623066" cy="553998"/>
            </a:xfrm>
            <a:prstGeom prst="rect">
              <a:avLst/>
            </a:prstGeom>
            <a:noFill/>
          </p:spPr>
          <p:txBody>
            <a:bodyPr wrap="none" rtlCol="0">
              <a:spAutoFit/>
            </a:bodyPr>
            <a:lstStyle/>
            <a:p>
              <a:pPr algn="ctr"/>
              <a:r>
                <a:rPr lang="en-US" altLang="ja-JP" sz="3000" dirty="0">
                  <a:latin typeface="Copperplate Gothic Bold" pitchFamily="34" charset="0"/>
                </a:rPr>
                <a:t>International Image Sensor Workshop</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8" name="TextBox 7"/>
          <p:cNvSpPr txBox="1"/>
          <p:nvPr/>
        </p:nvSpPr>
        <p:spPr>
          <a:xfrm>
            <a:off x="1758584" y="1295400"/>
            <a:ext cx="5626861" cy="523220"/>
          </a:xfrm>
          <a:prstGeom prst="rect">
            <a:avLst/>
          </a:prstGeom>
          <a:noFill/>
        </p:spPr>
        <p:txBody>
          <a:bodyPr wrap="none" rtlCol="0">
            <a:spAutoFit/>
          </a:bodyPr>
          <a:lstStyle/>
          <a:p>
            <a:pPr algn="ctr"/>
            <a:r>
              <a:rPr lang="en-US" altLang="ja-JP" sz="2800" dirty="0">
                <a:latin typeface="Copperplate Gothic Bold" pitchFamily="34" charset="0"/>
              </a:rPr>
              <a:t>Best Student Paper Award</a:t>
            </a:r>
          </a:p>
        </p:txBody>
      </p:sp>
      <p:sp>
        <p:nvSpPr>
          <p:cNvPr id="10" name="TextBox 9"/>
          <p:cNvSpPr txBox="1"/>
          <p:nvPr/>
        </p:nvSpPr>
        <p:spPr>
          <a:xfrm>
            <a:off x="2118329" y="4944070"/>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
        <p:nvSpPr>
          <p:cNvPr id="358" name="TextBox 357"/>
          <p:cNvSpPr txBox="1"/>
          <p:nvPr/>
        </p:nvSpPr>
        <p:spPr>
          <a:xfrm>
            <a:off x="3238976" y="2895600"/>
            <a:ext cx="2714205" cy="369332"/>
          </a:xfrm>
          <a:prstGeom prst="rect">
            <a:avLst/>
          </a:prstGeom>
          <a:noFill/>
        </p:spPr>
        <p:txBody>
          <a:bodyPr wrap="none" rtlCol="0">
            <a:spAutoFit/>
          </a:bodyPr>
          <a:lstStyle/>
          <a:p>
            <a:pPr algn="ctr"/>
            <a:r>
              <a:rPr lang="en-US" dirty="0">
                <a:latin typeface="Copperplate Gothic Light" pitchFamily="34" charset="0"/>
              </a:rPr>
              <a:t>For the Paper Titled</a:t>
            </a:r>
          </a:p>
        </p:txBody>
      </p:sp>
      <p:sp>
        <p:nvSpPr>
          <p:cNvPr id="356" name="TextBox 358"/>
          <p:cNvSpPr txBox="1"/>
          <p:nvPr/>
        </p:nvSpPr>
        <p:spPr>
          <a:xfrm>
            <a:off x="2498644" y="5835150"/>
            <a:ext cx="2052164"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Vladimir </a:t>
            </a:r>
            <a:r>
              <a:rPr lang="en-US" altLang="ja-JP" sz="1050" dirty="0" err="1">
                <a:latin typeface="Copperplate Gothic Light" pitchFamily="34" charset="0"/>
              </a:rPr>
              <a:t>Korobov</a:t>
            </a:r>
            <a:endParaRPr lang="en-US" altLang="ja-JP" sz="1050" dirty="0">
              <a:latin typeface="Copperplate Gothic Light" pitchFamily="34" charset="0"/>
            </a:endParaRPr>
          </a:p>
          <a:p>
            <a:pPr algn="ctr"/>
            <a:r>
              <a:rPr lang="en-US" altLang="ja-JP" sz="1050" dirty="0">
                <a:latin typeface="Copperplate Gothic Light" pitchFamily="34" charset="0"/>
              </a:rPr>
              <a:t>2019 IISW </a:t>
            </a:r>
          </a:p>
          <a:p>
            <a:pPr algn="ctr"/>
            <a:r>
              <a:rPr lang="en-US" altLang="ja-JP" sz="1050" dirty="0">
                <a:latin typeface="Copperplate Gothic Light" pitchFamily="34" charset="0"/>
              </a:rPr>
              <a:t>Technical Program Chair</a:t>
            </a:r>
          </a:p>
        </p:txBody>
      </p:sp>
      <p:sp>
        <p:nvSpPr>
          <p:cNvPr id="357" name="TextBox 359"/>
          <p:cNvSpPr txBox="1"/>
          <p:nvPr/>
        </p:nvSpPr>
        <p:spPr>
          <a:xfrm>
            <a:off x="4697843" y="5835150"/>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Rihito</a:t>
            </a:r>
            <a:r>
              <a:rPr lang="ja-JP" altLang="en-US" sz="1050" dirty="0">
                <a:latin typeface="Copperplate Gothic Light" pitchFamily="34" charset="0"/>
              </a:rPr>
              <a:t> </a:t>
            </a:r>
            <a:r>
              <a:rPr lang="en-US" altLang="ja-JP" sz="1050" dirty="0">
                <a:latin typeface="Copperplate Gothic Light" pitchFamily="34" charset="0"/>
              </a:rPr>
              <a:t>Kuroda</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Awards</a:t>
            </a:r>
            <a:r>
              <a:rPr lang="ja-JP" altLang="en-US" sz="1050" dirty="0">
                <a:latin typeface="Copperplate Gothic Light" pitchFamily="34" charset="0"/>
              </a:rPr>
              <a:t> </a:t>
            </a:r>
            <a:r>
              <a:rPr lang="en-US" altLang="ja-JP" sz="1050" dirty="0">
                <a:latin typeface="Copperplate Gothic Light" pitchFamily="34" charset="0"/>
              </a:rPr>
              <a:t>Chair</a:t>
            </a:r>
          </a:p>
        </p:txBody>
      </p:sp>
      <p:sp>
        <p:nvSpPr>
          <p:cNvPr id="359" name="TextBox 5"/>
          <p:cNvSpPr txBox="1"/>
          <p:nvPr/>
        </p:nvSpPr>
        <p:spPr>
          <a:xfrm>
            <a:off x="2274456" y="2396355"/>
            <a:ext cx="4660956" cy="523220"/>
          </a:xfrm>
          <a:prstGeom prst="rect">
            <a:avLst/>
          </a:prstGeom>
          <a:noFill/>
        </p:spPr>
        <p:txBody>
          <a:bodyPr wrap="none" rtlCol="0">
            <a:spAutoFit/>
          </a:bodyPr>
          <a:lstStyle/>
          <a:p>
            <a:pPr algn="ctr"/>
            <a:r>
              <a:rPr lang="en-US" altLang="ja-JP" sz="2800" dirty="0" err="1">
                <a:latin typeface="Copperplate Gothic Bold" pitchFamily="34" charset="0"/>
              </a:rPr>
              <a:t>Preethi</a:t>
            </a:r>
            <a:r>
              <a:rPr lang="en-US" altLang="ja-JP" sz="2800" dirty="0">
                <a:latin typeface="Copperplate Gothic Bold" pitchFamily="34" charset="0"/>
              </a:rPr>
              <a:t> </a:t>
            </a:r>
            <a:r>
              <a:rPr lang="en-US" altLang="ja-JP" sz="2800" dirty="0" err="1">
                <a:latin typeface="Copperplate Gothic Bold" pitchFamily="34" charset="0"/>
              </a:rPr>
              <a:t>Padmanabhan</a:t>
            </a:r>
            <a:endParaRPr lang="en-US" altLang="ja-JP" sz="2800" dirty="0">
              <a:latin typeface="Copperplate Gothic Bold" pitchFamily="34" charset="0"/>
            </a:endParaRPr>
          </a:p>
        </p:txBody>
      </p:sp>
      <p:sp>
        <p:nvSpPr>
          <p:cNvPr id="360" name="TextBox 8"/>
          <p:cNvSpPr txBox="1"/>
          <p:nvPr/>
        </p:nvSpPr>
        <p:spPr>
          <a:xfrm>
            <a:off x="241124" y="3276600"/>
            <a:ext cx="8645576" cy="1200329"/>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sz="2400" dirty="0"/>
              <a:t>Analysis of a modular SPAD-based direct </a:t>
            </a:r>
            <a:br>
              <a:rPr lang="en-US" altLang="ja-JP" sz="2400" dirty="0"/>
            </a:br>
            <a:r>
              <a:rPr lang="en-US" altLang="ja-JP" sz="2400" dirty="0"/>
              <a:t>time-of-flight depth sensor architecture for wide dynamic range scenes in a LiDAR system</a:t>
            </a:r>
            <a:endParaRPr lang="en-US" altLang="ja-JP" sz="2400" dirty="0">
              <a:latin typeface="Copperplate Gothic Light" pitchFamily="34" charset="0"/>
            </a:endParaRPr>
          </a:p>
        </p:txBody>
      </p:sp>
    </p:spTree>
    <p:extLst>
      <p:ext uri="{BB962C8B-B14F-4D97-AF65-F5344CB8AC3E}">
        <p14:creationId xmlns:p14="http://schemas.microsoft.com/office/powerpoint/2010/main" val="2989607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Group 360"/>
          <p:cNvGrpSpPr/>
          <p:nvPr/>
        </p:nvGrpSpPr>
        <p:grpSpPr>
          <a:xfrm>
            <a:off x="269268" y="152400"/>
            <a:ext cx="8623066" cy="6553200"/>
            <a:chOff x="269268" y="152400"/>
            <a:chExt cx="8623066" cy="6553200"/>
          </a:xfrm>
        </p:grpSpPr>
        <p:grpSp>
          <p:nvGrpSpPr>
            <p:cNvPr id="643" name="Group 361"/>
            <p:cNvGrpSpPr/>
            <p:nvPr/>
          </p:nvGrpSpPr>
          <p:grpSpPr>
            <a:xfrm>
              <a:off x="381000" y="152400"/>
              <a:ext cx="8436480" cy="6553200"/>
              <a:chOff x="421947" y="152400"/>
              <a:chExt cx="8436480" cy="6553200"/>
            </a:xfrm>
          </p:grpSpPr>
          <p:sp>
            <p:nvSpPr>
              <p:cNvPr id="646"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7"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8"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9"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0"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1"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2"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3"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4"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5"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6"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7"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658" name="Group 704"/>
              <p:cNvGrpSpPr/>
              <p:nvPr/>
            </p:nvGrpSpPr>
            <p:grpSpPr>
              <a:xfrm>
                <a:off x="421947" y="152400"/>
                <a:ext cx="8436480" cy="6553200"/>
                <a:chOff x="421947" y="152400"/>
                <a:chExt cx="8436480" cy="6553200"/>
              </a:xfrm>
            </p:grpSpPr>
            <p:grpSp>
              <p:nvGrpSpPr>
                <p:cNvPr id="661" name="Group 334"/>
                <p:cNvGrpSpPr/>
                <p:nvPr/>
              </p:nvGrpSpPr>
              <p:grpSpPr>
                <a:xfrm>
                  <a:off x="421947" y="152400"/>
                  <a:ext cx="1121280" cy="1066800"/>
                  <a:chOff x="1655992" y="228600"/>
                  <a:chExt cx="1121280" cy="1066800"/>
                </a:xfrm>
              </p:grpSpPr>
              <p:sp>
                <p:nvSpPr>
                  <p:cNvPr id="982"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3"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4"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6"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2" name="Group 335"/>
                <p:cNvGrpSpPr/>
                <p:nvPr/>
              </p:nvGrpSpPr>
              <p:grpSpPr>
                <a:xfrm>
                  <a:off x="1641147" y="152400"/>
                  <a:ext cx="1121280" cy="1066800"/>
                  <a:chOff x="1655992" y="228600"/>
                  <a:chExt cx="1121280" cy="1066800"/>
                </a:xfrm>
              </p:grpSpPr>
              <p:sp>
                <p:nvSpPr>
                  <p:cNvPr id="974"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7"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8"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0"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3" name="Group 344"/>
                <p:cNvGrpSpPr/>
                <p:nvPr/>
              </p:nvGrpSpPr>
              <p:grpSpPr>
                <a:xfrm>
                  <a:off x="2860347" y="152400"/>
                  <a:ext cx="1121280" cy="1066800"/>
                  <a:chOff x="1655992" y="228600"/>
                  <a:chExt cx="1121280" cy="1066800"/>
                </a:xfrm>
              </p:grpSpPr>
              <p:sp>
                <p:nvSpPr>
                  <p:cNvPr id="966"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9"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0"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2"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4" name="Group 353"/>
                <p:cNvGrpSpPr/>
                <p:nvPr/>
              </p:nvGrpSpPr>
              <p:grpSpPr>
                <a:xfrm>
                  <a:off x="4079547" y="152400"/>
                  <a:ext cx="1121280" cy="1066800"/>
                  <a:chOff x="1655992" y="228600"/>
                  <a:chExt cx="1121280" cy="1066800"/>
                </a:xfrm>
              </p:grpSpPr>
              <p:sp>
                <p:nvSpPr>
                  <p:cNvPr id="958"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1"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2"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4"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5" name="Group 362"/>
                <p:cNvGrpSpPr/>
                <p:nvPr/>
              </p:nvGrpSpPr>
              <p:grpSpPr>
                <a:xfrm>
                  <a:off x="5298747" y="152400"/>
                  <a:ext cx="1121280" cy="1066800"/>
                  <a:chOff x="1655992" y="228600"/>
                  <a:chExt cx="1121280" cy="1066800"/>
                </a:xfrm>
              </p:grpSpPr>
              <p:sp>
                <p:nvSpPr>
                  <p:cNvPr id="950"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3"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4"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6"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6" name="Group 371"/>
                <p:cNvGrpSpPr/>
                <p:nvPr/>
              </p:nvGrpSpPr>
              <p:grpSpPr>
                <a:xfrm>
                  <a:off x="6517947" y="152400"/>
                  <a:ext cx="1121280" cy="1066800"/>
                  <a:chOff x="1655992" y="228600"/>
                  <a:chExt cx="1121280" cy="1066800"/>
                </a:xfrm>
              </p:grpSpPr>
              <p:sp>
                <p:nvSpPr>
                  <p:cNvPr id="942"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5"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6"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8"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7" name="Group 380"/>
                <p:cNvGrpSpPr/>
                <p:nvPr/>
              </p:nvGrpSpPr>
              <p:grpSpPr>
                <a:xfrm>
                  <a:off x="7737147" y="152400"/>
                  <a:ext cx="1121280" cy="1066800"/>
                  <a:chOff x="1655992" y="228600"/>
                  <a:chExt cx="1121280" cy="1066800"/>
                </a:xfrm>
              </p:grpSpPr>
              <p:sp>
                <p:nvSpPr>
                  <p:cNvPr id="934"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7"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8"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0"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8" name="Group 389"/>
                <p:cNvGrpSpPr/>
                <p:nvPr/>
              </p:nvGrpSpPr>
              <p:grpSpPr>
                <a:xfrm>
                  <a:off x="421947" y="1371600"/>
                  <a:ext cx="1121280" cy="1066800"/>
                  <a:chOff x="1655992" y="228600"/>
                  <a:chExt cx="1121280" cy="1066800"/>
                </a:xfrm>
              </p:grpSpPr>
              <p:sp>
                <p:nvSpPr>
                  <p:cNvPr id="926"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9"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0"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2"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9" name="Group 398"/>
                <p:cNvGrpSpPr/>
                <p:nvPr/>
              </p:nvGrpSpPr>
              <p:grpSpPr>
                <a:xfrm>
                  <a:off x="1641147" y="1371600"/>
                  <a:ext cx="1121280" cy="1066800"/>
                  <a:chOff x="1655992" y="228600"/>
                  <a:chExt cx="1121280" cy="1066800"/>
                </a:xfrm>
              </p:grpSpPr>
              <p:sp>
                <p:nvSpPr>
                  <p:cNvPr id="918"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1"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2"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4"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0" name="Group 407"/>
                <p:cNvGrpSpPr/>
                <p:nvPr/>
              </p:nvGrpSpPr>
              <p:grpSpPr>
                <a:xfrm>
                  <a:off x="2860347" y="1371600"/>
                  <a:ext cx="1121280" cy="1066800"/>
                  <a:chOff x="1655992" y="228600"/>
                  <a:chExt cx="1121280" cy="1066800"/>
                </a:xfrm>
              </p:grpSpPr>
              <p:sp>
                <p:nvSpPr>
                  <p:cNvPr id="910"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3"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4"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6"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1" name="Group 416"/>
                <p:cNvGrpSpPr/>
                <p:nvPr/>
              </p:nvGrpSpPr>
              <p:grpSpPr>
                <a:xfrm>
                  <a:off x="4079547" y="1371600"/>
                  <a:ext cx="1121280" cy="1066800"/>
                  <a:chOff x="1655992" y="228600"/>
                  <a:chExt cx="1121280" cy="1066800"/>
                </a:xfrm>
              </p:grpSpPr>
              <p:sp>
                <p:nvSpPr>
                  <p:cNvPr id="902"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5"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6"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8"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2" name="Group 425"/>
                <p:cNvGrpSpPr/>
                <p:nvPr/>
              </p:nvGrpSpPr>
              <p:grpSpPr>
                <a:xfrm>
                  <a:off x="5298747" y="1371600"/>
                  <a:ext cx="1121280" cy="1066800"/>
                  <a:chOff x="1655992" y="228600"/>
                  <a:chExt cx="1121280" cy="1066800"/>
                </a:xfrm>
              </p:grpSpPr>
              <p:sp>
                <p:nvSpPr>
                  <p:cNvPr id="894"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7"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8"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0"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3" name="Group 434"/>
                <p:cNvGrpSpPr/>
                <p:nvPr/>
              </p:nvGrpSpPr>
              <p:grpSpPr>
                <a:xfrm>
                  <a:off x="6517947" y="1371600"/>
                  <a:ext cx="1121280" cy="1066800"/>
                  <a:chOff x="1655992" y="228600"/>
                  <a:chExt cx="1121280" cy="1066800"/>
                </a:xfrm>
              </p:grpSpPr>
              <p:sp>
                <p:nvSpPr>
                  <p:cNvPr id="886"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9"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0"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2"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4" name="Group 443"/>
                <p:cNvGrpSpPr/>
                <p:nvPr/>
              </p:nvGrpSpPr>
              <p:grpSpPr>
                <a:xfrm>
                  <a:off x="7737147" y="1371600"/>
                  <a:ext cx="1121280" cy="1066800"/>
                  <a:chOff x="1655992" y="228600"/>
                  <a:chExt cx="1121280" cy="1066800"/>
                </a:xfrm>
              </p:grpSpPr>
              <p:sp>
                <p:nvSpPr>
                  <p:cNvPr id="878"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1"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2"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4"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5" name="Group 452"/>
                <p:cNvGrpSpPr/>
                <p:nvPr/>
              </p:nvGrpSpPr>
              <p:grpSpPr>
                <a:xfrm>
                  <a:off x="421947" y="2590800"/>
                  <a:ext cx="1121280" cy="1066800"/>
                  <a:chOff x="1655992" y="228600"/>
                  <a:chExt cx="1121280" cy="1066800"/>
                </a:xfrm>
              </p:grpSpPr>
              <p:sp>
                <p:nvSpPr>
                  <p:cNvPr id="870"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3"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4"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6"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6" name="Group 461"/>
                <p:cNvGrpSpPr/>
                <p:nvPr/>
              </p:nvGrpSpPr>
              <p:grpSpPr>
                <a:xfrm>
                  <a:off x="1641147" y="2590800"/>
                  <a:ext cx="1121280" cy="1066800"/>
                  <a:chOff x="1655992" y="228600"/>
                  <a:chExt cx="1121280" cy="1066800"/>
                </a:xfrm>
              </p:grpSpPr>
              <p:sp>
                <p:nvSpPr>
                  <p:cNvPr id="862"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5"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6"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8"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7" name="Group 470"/>
                <p:cNvGrpSpPr/>
                <p:nvPr/>
              </p:nvGrpSpPr>
              <p:grpSpPr>
                <a:xfrm>
                  <a:off x="2860347" y="2590800"/>
                  <a:ext cx="1121280" cy="1066800"/>
                  <a:chOff x="1655992" y="228600"/>
                  <a:chExt cx="1121280" cy="1066800"/>
                </a:xfrm>
              </p:grpSpPr>
              <p:sp>
                <p:nvSpPr>
                  <p:cNvPr id="854"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7"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8"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0"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8" name="Group 479"/>
                <p:cNvGrpSpPr/>
                <p:nvPr/>
              </p:nvGrpSpPr>
              <p:grpSpPr>
                <a:xfrm>
                  <a:off x="4079547" y="2590800"/>
                  <a:ext cx="1121280" cy="1066800"/>
                  <a:chOff x="1655992" y="228600"/>
                  <a:chExt cx="1121280" cy="1066800"/>
                </a:xfrm>
              </p:grpSpPr>
              <p:sp>
                <p:nvSpPr>
                  <p:cNvPr id="846"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9"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0"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2"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9" name="Group 488"/>
                <p:cNvGrpSpPr/>
                <p:nvPr/>
              </p:nvGrpSpPr>
              <p:grpSpPr>
                <a:xfrm>
                  <a:off x="5298747" y="2590800"/>
                  <a:ext cx="1121280" cy="1066800"/>
                  <a:chOff x="1655992" y="228600"/>
                  <a:chExt cx="1121280" cy="1066800"/>
                </a:xfrm>
              </p:grpSpPr>
              <p:sp>
                <p:nvSpPr>
                  <p:cNvPr id="838"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1"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2"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4"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0" name="Group 497"/>
                <p:cNvGrpSpPr/>
                <p:nvPr/>
              </p:nvGrpSpPr>
              <p:grpSpPr>
                <a:xfrm>
                  <a:off x="6517947" y="2590800"/>
                  <a:ext cx="1121280" cy="1066800"/>
                  <a:chOff x="1655992" y="228600"/>
                  <a:chExt cx="1121280" cy="1066800"/>
                </a:xfrm>
              </p:grpSpPr>
              <p:sp>
                <p:nvSpPr>
                  <p:cNvPr id="830"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3"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4"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6"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1" name="Group 506"/>
                <p:cNvGrpSpPr/>
                <p:nvPr/>
              </p:nvGrpSpPr>
              <p:grpSpPr>
                <a:xfrm>
                  <a:off x="7737147" y="2590800"/>
                  <a:ext cx="1121280" cy="1066800"/>
                  <a:chOff x="1655992" y="228600"/>
                  <a:chExt cx="1121280" cy="1066800"/>
                </a:xfrm>
              </p:grpSpPr>
              <p:sp>
                <p:nvSpPr>
                  <p:cNvPr id="822"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5"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6"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8"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2" name="Group 515"/>
                <p:cNvGrpSpPr/>
                <p:nvPr/>
              </p:nvGrpSpPr>
              <p:grpSpPr>
                <a:xfrm>
                  <a:off x="421947" y="3810000"/>
                  <a:ext cx="1121280" cy="1066800"/>
                  <a:chOff x="1655992" y="228600"/>
                  <a:chExt cx="1121280" cy="1066800"/>
                </a:xfrm>
              </p:grpSpPr>
              <p:sp>
                <p:nvSpPr>
                  <p:cNvPr id="814"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7"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8"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0"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3" name="Group 524"/>
                <p:cNvGrpSpPr/>
                <p:nvPr/>
              </p:nvGrpSpPr>
              <p:grpSpPr>
                <a:xfrm>
                  <a:off x="1641147" y="3810000"/>
                  <a:ext cx="1121280" cy="1066800"/>
                  <a:chOff x="1655992" y="228600"/>
                  <a:chExt cx="1121280" cy="1066800"/>
                </a:xfrm>
              </p:grpSpPr>
              <p:sp>
                <p:nvSpPr>
                  <p:cNvPr id="806"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9"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0"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2"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4" name="Group 533"/>
                <p:cNvGrpSpPr/>
                <p:nvPr/>
              </p:nvGrpSpPr>
              <p:grpSpPr>
                <a:xfrm>
                  <a:off x="2860347" y="3810000"/>
                  <a:ext cx="1121280" cy="1066800"/>
                  <a:chOff x="1655992" y="228600"/>
                  <a:chExt cx="1121280" cy="1066800"/>
                </a:xfrm>
              </p:grpSpPr>
              <p:sp>
                <p:nvSpPr>
                  <p:cNvPr id="798"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1"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2"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4"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5" name="Group 542"/>
                <p:cNvGrpSpPr/>
                <p:nvPr/>
              </p:nvGrpSpPr>
              <p:grpSpPr>
                <a:xfrm>
                  <a:off x="4079547" y="3810000"/>
                  <a:ext cx="1121280" cy="1066800"/>
                  <a:chOff x="1655992" y="228600"/>
                  <a:chExt cx="1121280" cy="1066800"/>
                </a:xfrm>
              </p:grpSpPr>
              <p:sp>
                <p:nvSpPr>
                  <p:cNvPr id="790"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3"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4"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6"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6" name="Group 551"/>
                <p:cNvGrpSpPr/>
                <p:nvPr/>
              </p:nvGrpSpPr>
              <p:grpSpPr>
                <a:xfrm>
                  <a:off x="5298747" y="3810000"/>
                  <a:ext cx="1121280" cy="1066800"/>
                  <a:chOff x="1655992" y="228600"/>
                  <a:chExt cx="1121280" cy="1066800"/>
                </a:xfrm>
              </p:grpSpPr>
              <p:sp>
                <p:nvSpPr>
                  <p:cNvPr id="782"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5"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6"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8"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7" name="Group 560"/>
                <p:cNvGrpSpPr/>
                <p:nvPr/>
              </p:nvGrpSpPr>
              <p:grpSpPr>
                <a:xfrm>
                  <a:off x="6517947" y="3810000"/>
                  <a:ext cx="1121280" cy="1066800"/>
                  <a:chOff x="1655992" y="228600"/>
                  <a:chExt cx="1121280" cy="1066800"/>
                </a:xfrm>
              </p:grpSpPr>
              <p:sp>
                <p:nvSpPr>
                  <p:cNvPr id="774"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7"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8"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0"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8" name="Group 569"/>
                <p:cNvGrpSpPr/>
                <p:nvPr/>
              </p:nvGrpSpPr>
              <p:grpSpPr>
                <a:xfrm>
                  <a:off x="7737147" y="3810000"/>
                  <a:ext cx="1121280" cy="1066800"/>
                  <a:chOff x="1655992" y="228600"/>
                  <a:chExt cx="1121280" cy="1066800"/>
                </a:xfrm>
              </p:grpSpPr>
              <p:sp>
                <p:nvSpPr>
                  <p:cNvPr id="766"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9"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0"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2"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9" name="Group 578"/>
                <p:cNvGrpSpPr/>
                <p:nvPr/>
              </p:nvGrpSpPr>
              <p:grpSpPr>
                <a:xfrm>
                  <a:off x="421947" y="5029200"/>
                  <a:ext cx="1121280" cy="1066800"/>
                  <a:chOff x="1655992" y="228600"/>
                  <a:chExt cx="1121280" cy="1066800"/>
                </a:xfrm>
              </p:grpSpPr>
              <p:sp>
                <p:nvSpPr>
                  <p:cNvPr id="758"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1"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2"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4"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0" name="Group 587"/>
                <p:cNvGrpSpPr/>
                <p:nvPr/>
              </p:nvGrpSpPr>
              <p:grpSpPr>
                <a:xfrm>
                  <a:off x="1641147" y="5029200"/>
                  <a:ext cx="1121280" cy="1066800"/>
                  <a:chOff x="1655992" y="228600"/>
                  <a:chExt cx="1121280" cy="1066800"/>
                </a:xfrm>
              </p:grpSpPr>
              <p:sp>
                <p:nvSpPr>
                  <p:cNvPr id="750"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3"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4"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6"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1" name="Group 596"/>
                <p:cNvGrpSpPr/>
                <p:nvPr/>
              </p:nvGrpSpPr>
              <p:grpSpPr>
                <a:xfrm>
                  <a:off x="2860347" y="5029200"/>
                  <a:ext cx="1121280" cy="1066800"/>
                  <a:chOff x="1655992" y="228600"/>
                  <a:chExt cx="1121280" cy="1066800"/>
                </a:xfrm>
              </p:grpSpPr>
              <p:sp>
                <p:nvSpPr>
                  <p:cNvPr id="742"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5"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6"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8"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2" name="Group 605"/>
                <p:cNvGrpSpPr/>
                <p:nvPr/>
              </p:nvGrpSpPr>
              <p:grpSpPr>
                <a:xfrm>
                  <a:off x="4079547" y="5029200"/>
                  <a:ext cx="1121280" cy="1066800"/>
                  <a:chOff x="1655992" y="228600"/>
                  <a:chExt cx="1121280" cy="1066800"/>
                </a:xfrm>
              </p:grpSpPr>
              <p:sp>
                <p:nvSpPr>
                  <p:cNvPr id="734"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7"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8"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0"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3" name="Group 614"/>
                <p:cNvGrpSpPr/>
                <p:nvPr/>
              </p:nvGrpSpPr>
              <p:grpSpPr>
                <a:xfrm>
                  <a:off x="5298747" y="5029200"/>
                  <a:ext cx="1121280" cy="1066800"/>
                  <a:chOff x="1655992" y="228600"/>
                  <a:chExt cx="1121280" cy="1066800"/>
                </a:xfrm>
              </p:grpSpPr>
              <p:sp>
                <p:nvSpPr>
                  <p:cNvPr id="726"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9"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0"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2"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4" name="Group 623"/>
                <p:cNvGrpSpPr/>
                <p:nvPr/>
              </p:nvGrpSpPr>
              <p:grpSpPr>
                <a:xfrm>
                  <a:off x="6517947" y="5029200"/>
                  <a:ext cx="1121280" cy="1066800"/>
                  <a:chOff x="1655992" y="228600"/>
                  <a:chExt cx="1121280" cy="1066800"/>
                </a:xfrm>
              </p:grpSpPr>
              <p:sp>
                <p:nvSpPr>
                  <p:cNvPr id="718"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1"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2"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4"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5" name="Group 632"/>
                <p:cNvGrpSpPr/>
                <p:nvPr/>
              </p:nvGrpSpPr>
              <p:grpSpPr>
                <a:xfrm>
                  <a:off x="7737147" y="5029200"/>
                  <a:ext cx="1121280" cy="1066800"/>
                  <a:chOff x="1655992" y="228600"/>
                  <a:chExt cx="1121280" cy="1066800"/>
                </a:xfrm>
              </p:grpSpPr>
              <p:sp>
                <p:nvSpPr>
                  <p:cNvPr id="710"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3"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4"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6"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96"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9"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60"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44" name="TextBox 362"/>
            <p:cNvSpPr txBox="1"/>
            <p:nvPr/>
          </p:nvSpPr>
          <p:spPr>
            <a:xfrm>
              <a:off x="269268" y="672727"/>
              <a:ext cx="8623066" cy="553998"/>
            </a:xfrm>
            <a:prstGeom prst="rect">
              <a:avLst/>
            </a:prstGeom>
            <a:noFill/>
          </p:spPr>
          <p:txBody>
            <a:bodyPr wrap="none" rtlCol="0">
              <a:spAutoFit/>
            </a:bodyPr>
            <a:lstStyle/>
            <a:p>
              <a:pPr algn="ctr"/>
              <a:r>
                <a:rPr lang="en-US" altLang="ja-JP" sz="3000" dirty="0">
                  <a:latin typeface="Copperplate Gothic Bold" pitchFamily="34" charset="0"/>
                </a:rPr>
                <a:t>International Image Sensor Workshop</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8" name="TextBox 7"/>
          <p:cNvSpPr txBox="1"/>
          <p:nvPr/>
        </p:nvSpPr>
        <p:spPr>
          <a:xfrm>
            <a:off x="1758584" y="1295400"/>
            <a:ext cx="5626861" cy="523220"/>
          </a:xfrm>
          <a:prstGeom prst="rect">
            <a:avLst/>
          </a:prstGeom>
          <a:noFill/>
        </p:spPr>
        <p:txBody>
          <a:bodyPr wrap="none" rtlCol="0">
            <a:spAutoFit/>
          </a:bodyPr>
          <a:lstStyle/>
          <a:p>
            <a:pPr algn="ctr"/>
            <a:r>
              <a:rPr lang="en-US" altLang="ja-JP" sz="2800" dirty="0">
                <a:latin typeface="Copperplate Gothic Bold" pitchFamily="34" charset="0"/>
              </a:rPr>
              <a:t>Best Student Paper Award</a:t>
            </a:r>
          </a:p>
        </p:txBody>
      </p:sp>
      <p:sp>
        <p:nvSpPr>
          <p:cNvPr id="10" name="TextBox 9"/>
          <p:cNvSpPr txBox="1"/>
          <p:nvPr/>
        </p:nvSpPr>
        <p:spPr>
          <a:xfrm>
            <a:off x="2118329" y="4944070"/>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
        <p:nvSpPr>
          <p:cNvPr id="358" name="TextBox 357"/>
          <p:cNvSpPr txBox="1"/>
          <p:nvPr/>
        </p:nvSpPr>
        <p:spPr>
          <a:xfrm>
            <a:off x="3238976" y="2895600"/>
            <a:ext cx="2714205" cy="369332"/>
          </a:xfrm>
          <a:prstGeom prst="rect">
            <a:avLst/>
          </a:prstGeom>
          <a:noFill/>
        </p:spPr>
        <p:txBody>
          <a:bodyPr wrap="none" rtlCol="0">
            <a:spAutoFit/>
          </a:bodyPr>
          <a:lstStyle/>
          <a:p>
            <a:pPr algn="ctr"/>
            <a:r>
              <a:rPr lang="en-US" dirty="0">
                <a:latin typeface="Copperplate Gothic Light" pitchFamily="34" charset="0"/>
              </a:rPr>
              <a:t>For the Paper Titled</a:t>
            </a:r>
          </a:p>
        </p:txBody>
      </p:sp>
      <p:sp>
        <p:nvSpPr>
          <p:cNvPr id="356" name="TextBox 358"/>
          <p:cNvSpPr txBox="1"/>
          <p:nvPr/>
        </p:nvSpPr>
        <p:spPr>
          <a:xfrm>
            <a:off x="2498644" y="5835150"/>
            <a:ext cx="2052164"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Vladimir </a:t>
            </a:r>
            <a:r>
              <a:rPr lang="en-US" altLang="ja-JP" sz="1050" dirty="0" err="1">
                <a:latin typeface="Copperplate Gothic Light" pitchFamily="34" charset="0"/>
              </a:rPr>
              <a:t>Korobov</a:t>
            </a:r>
            <a:endParaRPr lang="en-US" altLang="ja-JP" sz="1050" dirty="0">
              <a:latin typeface="Copperplate Gothic Light" pitchFamily="34" charset="0"/>
            </a:endParaRPr>
          </a:p>
          <a:p>
            <a:pPr algn="ctr"/>
            <a:r>
              <a:rPr lang="en-US" altLang="ja-JP" sz="1050" dirty="0">
                <a:latin typeface="Copperplate Gothic Light" pitchFamily="34" charset="0"/>
              </a:rPr>
              <a:t>2019 IISW </a:t>
            </a:r>
          </a:p>
          <a:p>
            <a:pPr algn="ctr"/>
            <a:r>
              <a:rPr lang="en-US" altLang="ja-JP" sz="1050" dirty="0">
                <a:latin typeface="Copperplate Gothic Light" pitchFamily="34" charset="0"/>
              </a:rPr>
              <a:t>Technical Program Chair</a:t>
            </a:r>
          </a:p>
        </p:txBody>
      </p:sp>
      <p:sp>
        <p:nvSpPr>
          <p:cNvPr id="357" name="TextBox 359"/>
          <p:cNvSpPr txBox="1"/>
          <p:nvPr/>
        </p:nvSpPr>
        <p:spPr>
          <a:xfrm>
            <a:off x="4697843" y="5835150"/>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Rihito</a:t>
            </a:r>
            <a:r>
              <a:rPr lang="ja-JP" altLang="en-US" sz="1050" dirty="0">
                <a:latin typeface="Copperplate Gothic Light" pitchFamily="34" charset="0"/>
              </a:rPr>
              <a:t> </a:t>
            </a:r>
            <a:r>
              <a:rPr lang="en-US" altLang="ja-JP" sz="1050" dirty="0">
                <a:latin typeface="Copperplate Gothic Light" pitchFamily="34" charset="0"/>
              </a:rPr>
              <a:t>Kuroda</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Awards</a:t>
            </a:r>
            <a:r>
              <a:rPr lang="ja-JP" altLang="en-US" sz="1050" dirty="0">
                <a:latin typeface="Copperplate Gothic Light" pitchFamily="34" charset="0"/>
              </a:rPr>
              <a:t> </a:t>
            </a:r>
            <a:r>
              <a:rPr lang="en-US" altLang="ja-JP" sz="1050" dirty="0">
                <a:latin typeface="Copperplate Gothic Light" pitchFamily="34" charset="0"/>
              </a:rPr>
              <a:t>Chair</a:t>
            </a:r>
          </a:p>
        </p:txBody>
      </p:sp>
      <p:sp>
        <p:nvSpPr>
          <p:cNvPr id="359" name="TextBox 5"/>
          <p:cNvSpPr txBox="1"/>
          <p:nvPr/>
        </p:nvSpPr>
        <p:spPr>
          <a:xfrm>
            <a:off x="288753" y="2396355"/>
            <a:ext cx="8632363" cy="523220"/>
          </a:xfrm>
          <a:prstGeom prst="rect">
            <a:avLst/>
          </a:prstGeom>
          <a:noFill/>
        </p:spPr>
        <p:txBody>
          <a:bodyPr wrap="none" rtlCol="0">
            <a:spAutoFit/>
          </a:bodyPr>
          <a:lstStyle/>
          <a:p>
            <a:pPr algn="ctr"/>
            <a:r>
              <a:rPr lang="pt-BR" sz="2800" dirty="0">
                <a:latin typeface="Copperplate Gothic Bold" pitchFamily="34" charset="0"/>
              </a:rPr>
              <a:t>Yhang Ricardo Sipauba Carvalho da Silva</a:t>
            </a:r>
            <a:endParaRPr lang="en-US" sz="2800" dirty="0">
              <a:latin typeface="Copperplate Gothic Bold" pitchFamily="34" charset="0"/>
            </a:endParaRPr>
          </a:p>
        </p:txBody>
      </p:sp>
      <p:sp>
        <p:nvSpPr>
          <p:cNvPr id="360" name="TextBox 8"/>
          <p:cNvSpPr txBox="1"/>
          <p:nvPr/>
        </p:nvSpPr>
        <p:spPr>
          <a:xfrm>
            <a:off x="241124" y="3276600"/>
            <a:ext cx="8645576" cy="1200329"/>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sz="2400" dirty="0"/>
              <a:t>A VGA Optical Filter-less CMOS Image Sensor with UV-selective and Visible Light Channels by Differential Spectral Response Pixels</a:t>
            </a:r>
            <a:endParaRPr lang="en-US" sz="1800" dirty="0">
              <a:latin typeface="Copperplate Gothic Light" pitchFamily="34" charset="0"/>
            </a:endParaRPr>
          </a:p>
        </p:txBody>
      </p:sp>
    </p:spTree>
    <p:extLst>
      <p:ext uri="{BB962C8B-B14F-4D97-AF65-F5344CB8AC3E}">
        <p14:creationId xmlns:p14="http://schemas.microsoft.com/office/powerpoint/2010/main" val="1071490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3125"/>
            <a:ext cx="8382000" cy="1362075"/>
          </a:xfrm>
        </p:spPr>
        <p:txBody>
          <a:bodyPr/>
          <a:lstStyle/>
          <a:p>
            <a:r>
              <a:rPr lang="en-US" sz="4800" dirty="0"/>
              <a:t>2019 Walter Kosonocky Award</a:t>
            </a:r>
            <a:r>
              <a:rPr lang="en-US" sz="4400" dirty="0"/>
              <a:t/>
            </a:r>
            <a:br>
              <a:rPr lang="en-US" sz="4400" dirty="0"/>
            </a:br>
            <a:r>
              <a:rPr lang="en-US" dirty="0"/>
              <a:t/>
            </a:r>
            <a:br>
              <a:rPr lang="en-US" dirty="0"/>
            </a:br>
            <a:r>
              <a:rPr lang="en-US" dirty="0"/>
              <a:t>Prof. Rihito Kuroda</a:t>
            </a:r>
            <a:r>
              <a:rPr lang="en-US" sz="2800" dirty="0"/>
              <a:t/>
            </a:r>
            <a:br>
              <a:rPr lang="en-US" sz="2800" dirty="0"/>
            </a:br>
            <a:r>
              <a:rPr lang="en-US" sz="3200" dirty="0"/>
              <a:t>IISS Awards Committee Chair </a:t>
            </a:r>
            <a:br>
              <a:rPr lang="en-US" sz="3200" dirty="0"/>
            </a:br>
            <a:r>
              <a:rPr lang="en-US" altLang="ja-JP" dirty="0">
                <a:solidFill>
                  <a:prstClr val="black"/>
                </a:solidFill>
              </a:rPr>
              <a:t>&amp;</a:t>
            </a:r>
            <a:br>
              <a:rPr lang="en-US" altLang="ja-JP" dirty="0">
                <a:solidFill>
                  <a:prstClr val="black"/>
                </a:solidFill>
              </a:rPr>
            </a:br>
            <a:r>
              <a:rPr lang="en-US" altLang="ja-JP" dirty="0">
                <a:solidFill>
                  <a:prstClr val="black"/>
                </a:solidFill>
              </a:rPr>
              <a:t>Prof. Albert </a:t>
            </a:r>
            <a:r>
              <a:rPr lang="en-US" altLang="ja-JP" dirty="0" err="1">
                <a:solidFill>
                  <a:prstClr val="black"/>
                </a:solidFill>
              </a:rPr>
              <a:t>Theuwissen</a:t>
            </a:r>
            <a:r>
              <a:rPr lang="en-US" altLang="ja-JP" dirty="0">
                <a:solidFill>
                  <a:prstClr val="black"/>
                </a:solidFill>
              </a:rPr>
              <a:t/>
            </a:r>
            <a:br>
              <a:rPr lang="en-US" altLang="ja-JP" dirty="0">
                <a:solidFill>
                  <a:prstClr val="black"/>
                </a:solidFill>
              </a:rPr>
            </a:br>
            <a:r>
              <a:rPr lang="en-US" altLang="ja-JP" sz="3200" dirty="0">
                <a:solidFill>
                  <a:prstClr val="black"/>
                </a:solidFill>
              </a:rPr>
              <a:t>IISS President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412492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magesensors.org/Walter%20Kosonocky%20Award/The%20Walter%20Kosonocky%20Award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126832"/>
            <a:ext cx="1571625" cy="19526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17520" y="13322"/>
            <a:ext cx="6019800" cy="1630362"/>
          </a:xfrm>
        </p:spPr>
        <p:txBody>
          <a:bodyPr/>
          <a:lstStyle/>
          <a:p>
            <a:r>
              <a:rPr lang="en-US" b="1" dirty="0">
                <a:latin typeface="Arial" panose="020B0604020202020204" pitchFamily="34" charset="0"/>
                <a:cs typeface="Arial" panose="020B0604020202020204" pitchFamily="34" charset="0"/>
              </a:rPr>
              <a:t>The 11th Walter Kosonocky Award for Significant Advancement in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Solid-State Image Sensors</a:t>
            </a:r>
          </a:p>
        </p:txBody>
      </p:sp>
      <p:sp>
        <p:nvSpPr>
          <p:cNvPr id="6" name="TextBox 5"/>
          <p:cNvSpPr txBox="1"/>
          <p:nvPr/>
        </p:nvSpPr>
        <p:spPr>
          <a:xfrm>
            <a:off x="2209800" y="2125682"/>
            <a:ext cx="6598920" cy="3416320"/>
          </a:xfrm>
          <a:prstGeom prst="rect">
            <a:avLst/>
          </a:prstGeom>
          <a:noFill/>
        </p:spPr>
        <p:txBody>
          <a:bodyPr wrap="square" rtlCol="0">
            <a:spAutoFit/>
          </a:bodyPr>
          <a:lstStyle/>
          <a:p>
            <a:pPr lvl="0" indent="457200" algn="just" eaLnBrk="0" fontAlgn="base" hangingPunct="0">
              <a:spcBef>
                <a:spcPct val="0"/>
              </a:spcBef>
              <a:spcAft>
                <a:spcPct val="0"/>
              </a:spcAft>
            </a:pP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Walter Kosonocky Award is </a:t>
            </a:r>
            <a:r>
              <a:rPr kumimoji="0" lang="en-US" b="0" i="0" u="none" strike="noStrike" cap="none" normalizeH="0" baseline="0" dirty="0">
                <a:ln>
                  <a:noFill/>
                </a:ln>
                <a:effectLst/>
                <a:latin typeface="Arial" panose="020B0604020202020204" pitchFamily="34" charset="0"/>
                <a:cs typeface="Arial" panose="020B0604020202020204" pitchFamily="34" charset="0"/>
              </a:rPr>
              <a:t>presented biennially </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for THE BEST PAPER presented in any venue during the prior two years representing significant advancement in solid-state image sensors. The award commemorates the many important contributions made </a:t>
            </a:r>
            <a:r>
              <a:rPr lang="en-US" dirty="0">
                <a:solidFill>
                  <a:srgbClr val="000000"/>
                </a:solidFill>
                <a:latin typeface="Arial" panose="020B0604020202020204" pitchFamily="34" charset="0"/>
                <a:cs typeface="Arial" panose="020B0604020202020204" pitchFamily="34" charset="0"/>
              </a:rPr>
              <a:t>by the late Dr. Walter Kosonocky to </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field of solid-state image sensors.  </a:t>
            </a:r>
            <a:endParaRPr kumimoji="0" 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indent="457200" algn="just" eaLnBrk="0" fontAlgn="base" hangingPunct="0">
              <a:spcBef>
                <a:spcPct val="0"/>
              </a:spcBef>
              <a:spcAft>
                <a:spcPct val="0"/>
              </a:spcAft>
            </a:pP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Founded in 1997 by his colleagues in industry, government and academia,</a:t>
            </a:r>
            <a:r>
              <a:rPr kumimoji="0" lang="en-US" b="0" i="0" u="none" strike="noStrike" cap="none" normalizeH="0" dirty="0">
                <a:ln>
                  <a:noFill/>
                </a:ln>
                <a:solidFill>
                  <a:srgbClr val="000000"/>
                </a:solidFill>
                <a:effectLst/>
                <a:latin typeface="Arial" panose="020B0604020202020204" pitchFamily="34" charset="0"/>
                <a:cs typeface="Arial" panose="020B0604020202020204" pitchFamily="34" charset="0"/>
              </a:rPr>
              <a:t> </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award is also funded by proceeds from the International Image Sensor Workshop. The award committee, comprised of the IISW technical program committee,</a:t>
            </a:r>
            <a:r>
              <a:rPr kumimoji="0" lang="en-US" b="0" i="0" u="none" strike="noStrike" cap="none" normalizeH="0" dirty="0">
                <a:ln>
                  <a:noFill/>
                </a:ln>
                <a:solidFill>
                  <a:srgbClr val="000000"/>
                </a:solidFill>
                <a:effectLst/>
                <a:latin typeface="Arial" panose="020B0604020202020204" pitchFamily="34" charset="0"/>
                <a:cs typeface="Arial" panose="020B0604020202020204" pitchFamily="34" charset="0"/>
              </a:rPr>
              <a:t> solicits</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b="0" i="0" u="none" strike="noStrike" cap="none" normalizeH="0" baseline="0" dirty="0">
                <a:ln>
                  <a:noFill/>
                </a:ln>
                <a:effectLst/>
                <a:latin typeface="Arial" panose="020B0604020202020204" pitchFamily="34" charset="0"/>
                <a:cs typeface="Arial" panose="020B0604020202020204" pitchFamily="34" charset="0"/>
              </a:rPr>
              <a:t>nominations biennially. The </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award</a:t>
            </a:r>
            <a:r>
              <a:rPr kumimoji="0" lang="en-US" b="0" i="0" u="none" strike="noStrike" cap="none" normalizeH="0" dirty="0">
                <a:ln>
                  <a:noFill/>
                </a:ln>
                <a:solidFill>
                  <a:srgbClr val="000000"/>
                </a:solidFill>
                <a:effectLst/>
                <a:latin typeface="Arial" panose="020B0604020202020204" pitchFamily="34" charset="0"/>
                <a:cs typeface="Arial" panose="020B0604020202020204" pitchFamily="34" charset="0"/>
              </a:rPr>
              <a:t> </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is announced and presented at the Workshop.  It includes a cash award of US$</a:t>
            </a:r>
            <a:r>
              <a:rPr kumimoji="0" lang="en-US" b="0" i="0" u="none" strike="noStrike" cap="none" normalizeH="0" baseline="0" dirty="0">
                <a:ln>
                  <a:noFill/>
                </a:ln>
                <a:effectLst/>
                <a:latin typeface="Arial" panose="020B0604020202020204" pitchFamily="34" charset="0"/>
                <a:cs typeface="Arial" panose="020B0604020202020204" pitchFamily="34" charset="0"/>
              </a:rPr>
              <a:t>2,500</a:t>
            </a:r>
            <a:r>
              <a:rPr kumimoji="0" 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3838018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78480" y="293641"/>
            <a:ext cx="5836920" cy="792162"/>
          </a:xfrm>
        </p:spPr>
        <p:txBody>
          <a:bodyPr/>
          <a:lstStyle/>
          <a:p>
            <a:r>
              <a:rPr lang="en-US" altLang="ja-JP" b="1" dirty="0">
                <a:solidFill>
                  <a:prstClr val="black"/>
                </a:solidFill>
                <a:latin typeface="Arial" panose="020B0604020202020204" pitchFamily="34" charset="0"/>
                <a:cs typeface="Arial" panose="020B0604020202020204" pitchFamily="34" charset="0"/>
              </a:rPr>
              <a:t>Walter </a:t>
            </a:r>
            <a:r>
              <a:rPr lang="en-US" altLang="ja-JP" b="1" dirty="0" err="1">
                <a:solidFill>
                  <a:prstClr val="black"/>
                </a:solidFill>
                <a:latin typeface="Arial" panose="020B0604020202020204" pitchFamily="34" charset="0"/>
                <a:cs typeface="Arial" panose="020B0604020202020204" pitchFamily="34" charset="0"/>
              </a:rPr>
              <a:t>Kosonocky</a:t>
            </a:r>
            <a:r>
              <a:rPr lang="en-US" altLang="ja-JP" b="1" dirty="0">
                <a:solidFill>
                  <a:prstClr val="black"/>
                </a:solidFill>
                <a:latin typeface="Arial" panose="020B0604020202020204" pitchFamily="34" charset="0"/>
                <a:cs typeface="Arial" panose="020B0604020202020204" pitchFamily="34" charset="0"/>
              </a:rPr>
              <a:t> Award (WKA)</a:t>
            </a:r>
            <a:endParaRPr kumimoji="1" lang="ja-JP" altLang="en-US" sz="3600" b="1" dirty="0"/>
          </a:p>
        </p:txBody>
      </p:sp>
      <p:sp>
        <p:nvSpPr>
          <p:cNvPr id="3" name="コンテンツ プレースホルダー 2"/>
          <p:cNvSpPr>
            <a:spLocks noGrp="1"/>
          </p:cNvSpPr>
          <p:nvPr>
            <p:ph idx="1"/>
          </p:nvPr>
        </p:nvSpPr>
        <p:spPr/>
        <p:txBody>
          <a:bodyPr/>
          <a:lstStyle/>
          <a:p>
            <a:r>
              <a:rPr kumimoji="1" lang="en-US" altLang="ja-JP" dirty="0"/>
              <a:t>The IISS Awards committee solicits nominations biennially.</a:t>
            </a:r>
          </a:p>
          <a:p>
            <a:r>
              <a:rPr kumimoji="1" lang="en-US" altLang="ja-JP" dirty="0"/>
              <a:t>Nominated papers are scored by the current IISW Technical Program Committee.</a:t>
            </a:r>
          </a:p>
          <a:p>
            <a:pPr lvl="1"/>
            <a:r>
              <a:rPr kumimoji="1" lang="en-US" altLang="ja-JP" dirty="0"/>
              <a:t>A committee member is NOT allowed to score a paper by his/her organization and/or collaborating organizations.</a:t>
            </a:r>
          </a:p>
          <a:p>
            <a:pPr lvl="1"/>
            <a:r>
              <a:rPr kumimoji="1" lang="en-US" altLang="ja-JP" dirty="0"/>
              <a:t>The conflict-of-interest rule also extends two years into the past.</a:t>
            </a:r>
          </a:p>
          <a:p>
            <a:r>
              <a:rPr kumimoji="1" lang="en-US" altLang="ja-JP" dirty="0"/>
              <a:t>The scores are used to select the winning paper.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893811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03238"/>
            <a:ext cx="5562600" cy="792162"/>
          </a:xfrm>
        </p:spPr>
        <p:txBody>
          <a:bodyPr/>
          <a:lstStyle/>
          <a:p>
            <a:r>
              <a:rPr lang="en-US" b="1" dirty="0">
                <a:cs typeface="Arial" panose="020B0604020202020204" pitchFamily="34" charset="0"/>
              </a:rPr>
              <a:t>Walter Kosonocky Award</a:t>
            </a:r>
            <a:br>
              <a:rPr lang="en-US" b="1" dirty="0">
                <a:cs typeface="Arial" panose="020B0604020202020204" pitchFamily="34" charset="0"/>
              </a:rPr>
            </a:br>
            <a:r>
              <a:rPr lang="en-US" b="1" dirty="0">
                <a:cs typeface="Arial" panose="020B0604020202020204" pitchFamily="34" charset="0"/>
              </a:rPr>
              <a:t>Past Recipients</a:t>
            </a:r>
          </a:p>
        </p:txBody>
      </p:sp>
      <p:graphicFrame>
        <p:nvGraphicFramePr>
          <p:cNvPr id="4" name="Table 3"/>
          <p:cNvGraphicFramePr>
            <a:graphicFrameLocks noGrp="1"/>
          </p:cNvGraphicFramePr>
          <p:nvPr>
            <p:extLst>
              <p:ext uri="{D42A27DB-BD31-4B8C-83A1-F6EECF244321}">
                <p14:modId xmlns:p14="http://schemas.microsoft.com/office/powerpoint/2010/main" val="2444086399"/>
              </p:ext>
            </p:extLst>
          </p:nvPr>
        </p:nvGraphicFramePr>
        <p:xfrm>
          <a:off x="457200" y="1857820"/>
          <a:ext cx="8350692" cy="4165320"/>
        </p:xfrm>
        <a:graphic>
          <a:graphicData uri="http://schemas.openxmlformats.org/drawingml/2006/table">
            <a:tbl>
              <a:tblPr firstRow="1" bandRow="1">
                <a:tableStyleId>{69CF1AB2-1976-4502-BF36-3FF5EA218861}</a:tableStyleId>
              </a:tblPr>
              <a:tblGrid>
                <a:gridCol w="1066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940492">
                  <a:extLst>
                    <a:ext uri="{9D8B030D-6E8A-4147-A177-3AD203B41FA5}">
                      <a16:colId xmlns:a16="http://schemas.microsoft.com/office/drawing/2014/main" val="20003"/>
                    </a:ext>
                  </a:extLst>
                </a:gridCol>
              </a:tblGrid>
              <a:tr h="508000">
                <a:tc>
                  <a:txBody>
                    <a:bodyPr/>
                    <a:lstStyle/>
                    <a:p>
                      <a:pPr algn="ctr"/>
                      <a:r>
                        <a:rPr lang="en-US" sz="1800" b="0" dirty="0"/>
                        <a:t>1999</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a:t>Jan </a:t>
                      </a:r>
                      <a:r>
                        <a:rPr lang="en-US" sz="1800" b="0" dirty="0" err="1"/>
                        <a:t>Bosiers</a:t>
                      </a:r>
                      <a:r>
                        <a:rPr lang="en-US" sz="1800" b="0" dirty="0"/>
                        <a:t>, 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800" b="0" kern="1200" dirty="0">
                          <a:solidFill>
                            <a:schemeClr val="dk1"/>
                          </a:solidFill>
                          <a:latin typeface="+mn-lt"/>
                          <a:ea typeface="+mn-ea"/>
                          <a:cs typeface="+mn-cs"/>
                        </a:rPr>
                        <a:t>Philips</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b="0" dirty="0"/>
                        <a:t>A 2/3” 2M pixel progressive scan FT-CCD for digital still camera applications</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08000">
                <a:tc>
                  <a:txBody>
                    <a:bodyPr/>
                    <a:lstStyle/>
                    <a:p>
                      <a:pPr algn="ctr"/>
                      <a:r>
                        <a:rPr lang="en-US" sz="1800" dirty="0"/>
                        <a:t>2001</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0" dirty="0"/>
                        <a:t>Tetsuo Yamada, 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algn="ctr" defTabSz="914400" rtl="0" eaLnBrk="1" latinLnBrk="0" hangingPunct="1"/>
                      <a:r>
                        <a:rPr lang="en-US" sz="1800" b="0" kern="1200" dirty="0" err="1">
                          <a:solidFill>
                            <a:schemeClr val="dk1"/>
                          </a:solidFill>
                          <a:latin typeface="+mn-lt"/>
                          <a:ea typeface="+mn-ea"/>
                          <a:cs typeface="+mn-cs"/>
                        </a:rPr>
                        <a:t>FujiFilm</a:t>
                      </a:r>
                      <a:endParaRPr lang="en-US" sz="1800" b="0" kern="1200" dirty="0">
                        <a:solidFill>
                          <a:schemeClr val="dk1"/>
                        </a:solidFill>
                        <a:latin typeface="+mn-lt"/>
                        <a:ea typeface="+mn-ea"/>
                        <a:cs typeface="+mn-cs"/>
                      </a:endParaRP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400" b="0" dirty="0"/>
                        <a:t>A Progressive Scan CCD Image Sensor</a:t>
                      </a:r>
                    </a:p>
                    <a:p>
                      <a:r>
                        <a:rPr lang="en-US" sz="1400" b="0" dirty="0"/>
                        <a:t>for DSC Applications</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1"/>
                  </a:ext>
                </a:extLst>
              </a:tr>
              <a:tr h="508000">
                <a:tc>
                  <a:txBody>
                    <a:bodyPr/>
                    <a:lstStyle/>
                    <a:p>
                      <a:pPr algn="ctr"/>
                      <a:r>
                        <a:rPr lang="en-US" sz="1800" dirty="0"/>
                        <a:t>2003</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err="1"/>
                        <a:t>Jaroslav</a:t>
                      </a:r>
                      <a:r>
                        <a:rPr lang="en-US" sz="1800" b="0" dirty="0"/>
                        <a:t> </a:t>
                      </a:r>
                      <a:r>
                        <a:rPr lang="en-US" sz="1800" b="0" dirty="0" err="1"/>
                        <a:t>Hynecek</a:t>
                      </a:r>
                      <a:endParaRPr lang="en-US" sz="1800" b="0" dirty="0"/>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800" b="0" kern="1200" dirty="0">
                          <a:solidFill>
                            <a:schemeClr val="dk1"/>
                          </a:solidFill>
                          <a:latin typeface="+mn-lt"/>
                          <a:ea typeface="+mn-ea"/>
                          <a:cs typeface="+mn-cs"/>
                        </a:rPr>
                        <a:t>Texas Instruments</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b="0" dirty="0" err="1"/>
                        <a:t>Impactron</a:t>
                      </a:r>
                      <a:r>
                        <a:rPr lang="en-US" sz="1400" b="0" dirty="0"/>
                        <a:t> – A New Solid State Image Intensifier</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08000">
                <a:tc>
                  <a:txBody>
                    <a:bodyPr/>
                    <a:lstStyle/>
                    <a:p>
                      <a:pPr algn="ctr"/>
                      <a:r>
                        <a:rPr lang="en-US" sz="1800" dirty="0"/>
                        <a:t>2005</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0" dirty="0"/>
                        <a:t>Alex</a:t>
                      </a:r>
                      <a:r>
                        <a:rPr lang="en-US" sz="1800" b="0" baseline="0" dirty="0"/>
                        <a:t> </a:t>
                      </a:r>
                      <a:r>
                        <a:rPr lang="en-US" sz="1800" b="0" baseline="0" dirty="0" err="1"/>
                        <a:t>Krymski</a:t>
                      </a:r>
                      <a:r>
                        <a:rPr lang="en-US" sz="1800" b="0" baseline="0" dirty="0"/>
                        <a:t> et al.</a:t>
                      </a:r>
                      <a:endParaRPr lang="en-US" sz="1800" b="0" dirty="0"/>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Micron</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400" b="0" dirty="0"/>
                        <a:t>A 2 Electron noise, 1.3. Megapixel CMOS Sensor</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508000">
                <a:tc>
                  <a:txBody>
                    <a:bodyPr/>
                    <a:lstStyle/>
                    <a:p>
                      <a:pPr algn="ctr"/>
                      <a:r>
                        <a:rPr lang="en-US" sz="1800" dirty="0"/>
                        <a:t>2007</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a:t>Satoshi Yoshihara, </a:t>
                      </a:r>
                    </a:p>
                    <a:p>
                      <a:pPr algn="ctr"/>
                      <a:r>
                        <a:rPr lang="en-US" sz="1800" b="0" dirty="0"/>
                        <a:t>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800" b="0" kern="1200" dirty="0">
                          <a:solidFill>
                            <a:schemeClr val="dk1"/>
                          </a:solidFill>
                          <a:latin typeface="+mn-lt"/>
                          <a:ea typeface="+mn-ea"/>
                          <a:cs typeface="+mn-cs"/>
                        </a:rPr>
                        <a:t>Sony</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b="0" dirty="0"/>
                        <a:t>A 1/1.8” 6.4 </a:t>
                      </a:r>
                      <a:r>
                        <a:rPr lang="en-US" sz="1400" b="0" dirty="0" err="1"/>
                        <a:t>Mpixel</a:t>
                      </a:r>
                      <a:r>
                        <a:rPr lang="en-US" sz="1400" b="0" dirty="0"/>
                        <a:t> 60 frames/s CMOS image sensor with seamless mode change</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08000">
                <a:tc>
                  <a:txBody>
                    <a:bodyPr/>
                    <a:lstStyle/>
                    <a:p>
                      <a:pPr algn="ctr"/>
                      <a:r>
                        <a:rPr lang="en-US" sz="1800" b="0" dirty="0"/>
                        <a:t>2009</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0" dirty="0"/>
                        <a:t>Eric Stevens, 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Eastman Kodak</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400" b="0" dirty="0"/>
                        <a:t>Low Crosstalk and Low Dark Current CMOS Image Sensor Technology Using a Hole-Based Detector</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39096505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01163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57200"/>
            <a:ext cx="5562600" cy="792162"/>
          </a:xfrm>
        </p:spPr>
        <p:txBody>
          <a:bodyPr/>
          <a:lstStyle/>
          <a:p>
            <a:r>
              <a:rPr lang="en-US" b="1" dirty="0">
                <a:cs typeface="Arial" panose="020B0604020202020204" pitchFamily="34" charset="0"/>
              </a:rPr>
              <a:t>Walter Kosonocky Award</a:t>
            </a:r>
            <a:br>
              <a:rPr lang="en-US" b="1" dirty="0">
                <a:cs typeface="Arial" panose="020B0604020202020204" pitchFamily="34" charset="0"/>
              </a:rPr>
            </a:br>
            <a:r>
              <a:rPr lang="en-US" b="1" dirty="0">
                <a:cs typeface="Arial" panose="020B0604020202020204" pitchFamily="34" charset="0"/>
              </a:rPr>
              <a:t>Past Recipients (Cont.)</a:t>
            </a:r>
          </a:p>
        </p:txBody>
      </p:sp>
      <p:graphicFrame>
        <p:nvGraphicFramePr>
          <p:cNvPr id="4" name="Table 3"/>
          <p:cNvGraphicFramePr>
            <a:graphicFrameLocks noGrp="1"/>
          </p:cNvGraphicFramePr>
          <p:nvPr>
            <p:extLst>
              <p:ext uri="{D42A27DB-BD31-4B8C-83A1-F6EECF244321}">
                <p14:modId xmlns:p14="http://schemas.microsoft.com/office/powerpoint/2010/main" val="3868980761"/>
              </p:ext>
            </p:extLst>
          </p:nvPr>
        </p:nvGraphicFramePr>
        <p:xfrm>
          <a:off x="457200" y="2077860"/>
          <a:ext cx="8350692" cy="3823360"/>
        </p:xfrm>
        <a:graphic>
          <a:graphicData uri="http://schemas.openxmlformats.org/drawingml/2006/table">
            <a:tbl>
              <a:tblPr firstRow="1" bandRow="1">
                <a:tableStyleId>{69CF1AB2-1976-4502-BF36-3FF5EA218861}</a:tableStyleId>
              </a:tblPr>
              <a:tblGrid>
                <a:gridCol w="1066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940492">
                  <a:extLst>
                    <a:ext uri="{9D8B030D-6E8A-4147-A177-3AD203B41FA5}">
                      <a16:colId xmlns:a16="http://schemas.microsoft.com/office/drawing/2014/main" val="20003"/>
                    </a:ext>
                  </a:extLst>
                </a:gridCol>
              </a:tblGrid>
              <a:tr h="508000">
                <a:tc>
                  <a:txBody>
                    <a:bodyPr/>
                    <a:lstStyle/>
                    <a:p>
                      <a:pPr algn="ctr"/>
                      <a:r>
                        <a:rPr lang="en-US" sz="1800" b="0" dirty="0"/>
                        <a:t>2011</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err="1"/>
                        <a:t>Hayato</a:t>
                      </a:r>
                      <a:r>
                        <a:rPr lang="en-US" sz="1800" b="0" dirty="0"/>
                        <a:t> Wakabayashi, 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800" b="0" kern="1200" dirty="0">
                          <a:solidFill>
                            <a:schemeClr val="dk1"/>
                          </a:solidFill>
                          <a:latin typeface="+mn-lt"/>
                          <a:ea typeface="+mn-ea"/>
                          <a:cs typeface="+mn-cs"/>
                        </a:rPr>
                        <a:t>Sony</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b="0" dirty="0"/>
                        <a:t>A 1/2.3-inch 10.3Mpixel 50 frame/s Back-Illuminated CMOS Image Sensor</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08000">
                <a:tc>
                  <a:txBody>
                    <a:bodyPr/>
                    <a:lstStyle/>
                    <a:p>
                      <a:pPr algn="ctr"/>
                      <a:r>
                        <a:rPr lang="en-US" sz="1800" dirty="0"/>
                        <a:t>2013</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0" dirty="0"/>
                        <a:t>Kazuya Kitamura, 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NHK</a:t>
                      </a:r>
                    </a:p>
                    <a:p>
                      <a:pPr marL="0" algn="ctr" defTabSz="914400" rtl="0" eaLnBrk="1" latinLnBrk="0" hangingPunct="1"/>
                      <a:r>
                        <a:rPr lang="en-US" sz="1800" b="0" kern="1200" dirty="0">
                          <a:solidFill>
                            <a:schemeClr val="dk1"/>
                          </a:solidFill>
                          <a:latin typeface="+mn-lt"/>
                          <a:ea typeface="+mn-ea"/>
                          <a:cs typeface="+mn-cs"/>
                        </a:rPr>
                        <a:t>Shizuoka University</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400" b="0" dirty="0"/>
                        <a:t>A 33-Megapixel 120-Frames-Per-Second 2.5-Watt CMOS Image Sensor With Column-Parallel Two-Stage Cyclic Analog-to-Digital Converters</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2"/>
                  </a:ext>
                </a:extLst>
              </a:tr>
              <a:tr h="508000">
                <a:tc>
                  <a:txBody>
                    <a:bodyPr/>
                    <a:lstStyle/>
                    <a:p>
                      <a:pPr algn="ctr"/>
                      <a:r>
                        <a:rPr lang="en-US" sz="1800" dirty="0"/>
                        <a:t>2015</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a:t>Shunichi </a:t>
                      </a:r>
                      <a:r>
                        <a:rPr lang="en-US" sz="1800" b="0" dirty="0" err="1"/>
                        <a:t>Sukegawa</a:t>
                      </a:r>
                      <a:r>
                        <a:rPr lang="en-US" sz="1800" b="0" dirty="0"/>
                        <a:t>,</a:t>
                      </a:r>
                      <a:r>
                        <a:rPr lang="en-US" sz="1800" b="0" baseline="0" dirty="0"/>
                        <a:t> </a:t>
                      </a:r>
                    </a:p>
                    <a:p>
                      <a:pPr algn="ctr"/>
                      <a:r>
                        <a:rPr lang="en-US" sz="1800" b="0" baseline="0" dirty="0"/>
                        <a:t>et al.</a:t>
                      </a:r>
                      <a:endParaRPr lang="en-US" sz="1800" b="0" dirty="0"/>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800" b="0" kern="1200" dirty="0">
                          <a:solidFill>
                            <a:schemeClr val="dk1"/>
                          </a:solidFill>
                          <a:latin typeface="+mn-lt"/>
                          <a:ea typeface="+mn-ea"/>
                          <a:cs typeface="+mn-cs"/>
                        </a:rPr>
                        <a:t>Sony</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b="0" dirty="0"/>
                        <a:t>A 1/4-inch 8Mpixel Back-Illuminated </a:t>
                      </a:r>
                    </a:p>
                    <a:p>
                      <a:r>
                        <a:rPr lang="en-US" sz="1400" b="0" dirty="0"/>
                        <a:t>Stacked CMOS Image Sensor</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508000">
                <a:tc>
                  <a:txBody>
                    <a:bodyPr/>
                    <a:lstStyle/>
                    <a:p>
                      <a:pPr algn="ctr"/>
                      <a:r>
                        <a:rPr lang="en-US" sz="1800" dirty="0"/>
                        <a:t>2017</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0" dirty="0"/>
                        <a:t>Cyrus S. </a:t>
                      </a:r>
                      <a:r>
                        <a:rPr lang="en-US" sz="1800" b="0" dirty="0" err="1"/>
                        <a:t>Bamji</a:t>
                      </a:r>
                      <a:r>
                        <a:rPr lang="en-US" sz="1800" b="0" dirty="0"/>
                        <a:t>, et al.</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Microsoft</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400" b="0" dirty="0"/>
                        <a:t>A 0.13 </a:t>
                      </a:r>
                      <a:r>
                        <a:rPr lang="en-US" sz="1400" b="0" dirty="0" err="1"/>
                        <a:t>μm</a:t>
                      </a:r>
                      <a:r>
                        <a:rPr lang="en-US" sz="1400" b="0" dirty="0"/>
                        <a:t> CMOS System-on-Chip for a 512 × 424 Time-of-Flight Image Sensor With Multi-Frequency Photo-Demodulation up to 130 MHz and 2 GS/s ADC</a:t>
                      </a:r>
                    </a:p>
                  </a:txBody>
                  <a:tcPr marL="125261" marR="125261" marT="62630" marB="6263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71954523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600309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24200" y="304800"/>
            <a:ext cx="5562600" cy="792162"/>
          </a:xfrm>
        </p:spPr>
        <p:txBody>
          <a:bodyPr/>
          <a:lstStyle/>
          <a:p>
            <a:r>
              <a:rPr kumimoji="1" lang="en-US" altLang="ja-JP" sz="3600" b="1" dirty="0"/>
              <a:t>2019 WKA</a:t>
            </a:r>
            <a:br>
              <a:rPr kumimoji="1" lang="en-US" altLang="ja-JP" sz="3600" b="1" dirty="0"/>
            </a:br>
            <a:r>
              <a:rPr kumimoji="1" lang="en-US" altLang="ja-JP" sz="3600" b="1" dirty="0"/>
              <a:t>11 Nominated Papers</a:t>
            </a:r>
            <a:endParaRPr kumimoji="1" lang="ja-JP" altLang="en-US" sz="3600" b="1" dirty="0"/>
          </a:p>
        </p:txBody>
      </p:sp>
      <p:sp>
        <p:nvSpPr>
          <p:cNvPr id="4" name="コンテンツ プレースホルダー 3"/>
          <p:cNvSpPr>
            <a:spLocks noGrp="1"/>
          </p:cNvSpPr>
          <p:nvPr>
            <p:ph idx="1"/>
          </p:nvPr>
        </p:nvSpPr>
        <p:spPr>
          <a:xfrm>
            <a:off x="457200" y="1600200"/>
            <a:ext cx="8229600" cy="5105400"/>
          </a:xfrm>
        </p:spPr>
        <p:txBody>
          <a:bodyPr>
            <a:normAutofit/>
          </a:bodyPr>
          <a:lstStyle/>
          <a:p>
            <a:r>
              <a:rPr kumimoji="1" lang="en-US" altLang="ja-JP" sz="1800" dirty="0">
                <a:cs typeface="Arial" panose="020B0604020202020204" pitchFamily="34" charset="0"/>
              </a:rPr>
              <a:t>“1Mpixel 65nm BSI 320MHz Demodulated </a:t>
            </a:r>
            <a:r>
              <a:rPr kumimoji="1" lang="en-US" altLang="ja-JP" sz="1800" dirty="0" err="1">
                <a:cs typeface="Arial" panose="020B0604020202020204" pitchFamily="34" charset="0"/>
              </a:rPr>
              <a:t>ToF</a:t>
            </a:r>
            <a:r>
              <a:rPr kumimoji="1" lang="en-US" altLang="ja-JP" sz="1800" dirty="0">
                <a:cs typeface="Arial" panose="020B0604020202020204" pitchFamily="34" charset="0"/>
              </a:rPr>
              <a:t> Image Sensor with 3.5µm Global Shutter Pixels and Analog Binning,” C. </a:t>
            </a:r>
            <a:r>
              <a:rPr kumimoji="1" lang="en-US" altLang="ja-JP" sz="1800" dirty="0" err="1">
                <a:cs typeface="Arial" panose="020B0604020202020204" pitchFamily="34" charset="0"/>
              </a:rPr>
              <a:t>Bamji</a:t>
            </a:r>
            <a:r>
              <a:rPr kumimoji="1" lang="en-US" altLang="ja-JP" sz="1800" dirty="0">
                <a:cs typeface="Arial" panose="020B0604020202020204" pitchFamily="34" charset="0"/>
              </a:rPr>
              <a:t>, S. Mehta, B. Thompson, T. </a:t>
            </a:r>
            <a:r>
              <a:rPr kumimoji="1" lang="en-US" altLang="ja-JP" sz="1800" dirty="0" err="1">
                <a:cs typeface="Arial" panose="020B0604020202020204" pitchFamily="34" charset="0"/>
              </a:rPr>
              <a:t>Elkhatib</a:t>
            </a:r>
            <a:r>
              <a:rPr kumimoji="1" lang="en-US" altLang="ja-JP" sz="1800" dirty="0">
                <a:cs typeface="Arial" panose="020B0604020202020204" pitchFamily="34" charset="0"/>
              </a:rPr>
              <a:t>, S. </a:t>
            </a:r>
            <a:r>
              <a:rPr kumimoji="1" lang="en-US" altLang="ja-JP" sz="1800" dirty="0" err="1">
                <a:cs typeface="Arial" panose="020B0604020202020204" pitchFamily="34" charset="0"/>
              </a:rPr>
              <a:t>Wurster</a:t>
            </a:r>
            <a:r>
              <a:rPr kumimoji="1" lang="en-US" altLang="ja-JP" sz="1800" dirty="0">
                <a:cs typeface="Arial" panose="020B0604020202020204" pitchFamily="34" charset="0"/>
              </a:rPr>
              <a:t>, O. </a:t>
            </a:r>
            <a:r>
              <a:rPr kumimoji="1" lang="en-US" altLang="ja-JP" sz="1800" dirty="0" err="1">
                <a:cs typeface="Arial" panose="020B0604020202020204" pitchFamily="34" charset="0"/>
              </a:rPr>
              <a:t>Akkaya</a:t>
            </a:r>
            <a:r>
              <a:rPr kumimoji="1" lang="en-US" altLang="ja-JP" sz="1800" dirty="0">
                <a:cs typeface="Arial" panose="020B0604020202020204" pitchFamily="34" charset="0"/>
              </a:rPr>
              <a:t> et al., ISSCC 2018, pp.94-95, February, 2018.</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“320 x 240 Back-Illuminated 10 µm CAPD Pixels for High-Speed Modulation Time-of-Flight CMOS Image Sensor,” Y. Kato, T. Sano, Y. Moriyama, S. Maeda, T. Yamazaki, A. Nose et al., IEEE Journal of Solid-State Circuits, Vol.53, pp. 1071-1078, April 2018.</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“A 1.8e-rms temporal noise over 110-dB-dynamic range 3.4 µm pixel pitch global-shutter CMOS image sensor with dual-gain amplifiers SS-ADC, light guide structure and multiple-accumulation shutter,” M. Kobayashi, Y. </a:t>
            </a:r>
            <a:r>
              <a:rPr kumimoji="1" lang="en-US" altLang="ja-JP" sz="1800" dirty="0" err="1">
                <a:cs typeface="Arial" panose="020B0604020202020204" pitchFamily="34" charset="0"/>
              </a:rPr>
              <a:t>Onuki</a:t>
            </a:r>
            <a:r>
              <a:rPr kumimoji="1" lang="en-US" altLang="ja-JP" sz="1800" dirty="0">
                <a:cs typeface="Arial" panose="020B0604020202020204" pitchFamily="34" charset="0"/>
              </a:rPr>
              <a:t>, K. Kawabata, H. </a:t>
            </a:r>
            <a:r>
              <a:rPr kumimoji="1" lang="en-US" altLang="ja-JP" sz="1800" dirty="0" err="1">
                <a:cs typeface="Arial" panose="020B0604020202020204" pitchFamily="34" charset="0"/>
              </a:rPr>
              <a:t>Sekine</a:t>
            </a:r>
            <a:r>
              <a:rPr kumimoji="1" lang="en-US" altLang="ja-JP" sz="1800" dirty="0">
                <a:cs typeface="Arial" panose="020B0604020202020204" pitchFamily="34" charset="0"/>
              </a:rPr>
              <a:t>, T. </a:t>
            </a:r>
            <a:r>
              <a:rPr kumimoji="1" lang="en-US" altLang="ja-JP" sz="1800" dirty="0" err="1">
                <a:cs typeface="Arial" panose="020B0604020202020204" pitchFamily="34" charset="0"/>
              </a:rPr>
              <a:t>Tsuboi</a:t>
            </a:r>
            <a:r>
              <a:rPr kumimoji="1" lang="en-US" altLang="ja-JP" sz="1800" dirty="0">
                <a:cs typeface="Arial" panose="020B0604020202020204" pitchFamily="34" charset="0"/>
              </a:rPr>
              <a:t>, T. Muto et al., IEEE Journal of Solid-State Circuits, Vol.53, pp.219-228, January, 2018.</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“A 1/2.3inch 20Mpixel 3-Layer Stacked CMOS Image Sensor with DRAM,” T. </a:t>
            </a:r>
            <a:r>
              <a:rPr kumimoji="1" lang="en-US" altLang="ja-JP" sz="1800" dirty="0" err="1">
                <a:cs typeface="Arial" panose="020B0604020202020204" pitchFamily="34" charset="0"/>
              </a:rPr>
              <a:t>Haruta</a:t>
            </a:r>
            <a:r>
              <a:rPr kumimoji="1" lang="en-US" altLang="ja-JP" sz="1800" dirty="0">
                <a:cs typeface="Arial" panose="020B0604020202020204" pitchFamily="34" charset="0"/>
              </a:rPr>
              <a:t>, T. Nakajima, J. </a:t>
            </a:r>
            <a:r>
              <a:rPr kumimoji="1" lang="en-US" altLang="ja-JP" sz="1800" dirty="0" err="1">
                <a:cs typeface="Arial" panose="020B0604020202020204" pitchFamily="34" charset="0"/>
              </a:rPr>
              <a:t>Hashizume</a:t>
            </a:r>
            <a:r>
              <a:rPr kumimoji="1" lang="en-US" altLang="ja-JP" sz="1800" dirty="0">
                <a:cs typeface="Arial" panose="020B0604020202020204" pitchFamily="34" charset="0"/>
              </a:rPr>
              <a:t>, T. </a:t>
            </a:r>
            <a:r>
              <a:rPr kumimoji="1" lang="en-US" altLang="ja-JP" sz="1800" dirty="0" err="1">
                <a:cs typeface="Arial" panose="020B0604020202020204" pitchFamily="34" charset="0"/>
              </a:rPr>
              <a:t>Umebayashi</a:t>
            </a:r>
            <a:r>
              <a:rPr kumimoji="1" lang="en-US" altLang="ja-JP" sz="1800" dirty="0">
                <a:cs typeface="Arial" panose="020B0604020202020204" pitchFamily="34" charset="0"/>
              </a:rPr>
              <a:t>, H. Takahashi, K. Taniguchi, et al., ISSCC 2017, pp.76-77, February,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806654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24200" y="304800"/>
            <a:ext cx="5791200" cy="792162"/>
          </a:xfrm>
        </p:spPr>
        <p:txBody>
          <a:bodyPr/>
          <a:lstStyle/>
          <a:p>
            <a:r>
              <a:rPr kumimoji="1" lang="en-US" altLang="ja-JP" sz="3600" b="1" dirty="0"/>
              <a:t>2019 WKA</a:t>
            </a:r>
            <a:br>
              <a:rPr kumimoji="1" lang="en-US" altLang="ja-JP" sz="3600" b="1" dirty="0"/>
            </a:br>
            <a:r>
              <a:rPr kumimoji="1" lang="en-US" altLang="ja-JP" sz="3600" b="1" dirty="0"/>
              <a:t>11 Nominated Papers (Cont.)</a:t>
            </a:r>
            <a:endParaRPr kumimoji="1" lang="ja-JP" altLang="en-US"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7" name="コンテンツ プレースホルダー 3"/>
          <p:cNvSpPr>
            <a:spLocks noGrp="1"/>
          </p:cNvSpPr>
          <p:nvPr>
            <p:ph idx="1"/>
          </p:nvPr>
        </p:nvSpPr>
        <p:spPr>
          <a:xfrm>
            <a:off x="457200" y="1600200"/>
            <a:ext cx="8229600" cy="5105400"/>
          </a:xfrm>
        </p:spPr>
        <p:txBody>
          <a:bodyPr>
            <a:normAutofit/>
          </a:bodyPr>
          <a:lstStyle/>
          <a:p>
            <a:r>
              <a:rPr kumimoji="1" lang="en-US" altLang="ja-JP" sz="1800" dirty="0">
                <a:cs typeface="Arial" panose="020B0604020202020204" pitchFamily="34" charset="0"/>
              </a:rPr>
              <a:t>“A 30-frames/s, 252 x 144 SPAD Flash LiDAR With 1728 Dual-Clock 48.8-ps TDCs, and Pixel-Wise Integrated </a:t>
            </a:r>
            <a:r>
              <a:rPr kumimoji="1" lang="en-US" altLang="ja-JP" sz="1800" dirty="0" err="1">
                <a:cs typeface="Arial" panose="020B0604020202020204" pitchFamily="34" charset="0"/>
              </a:rPr>
              <a:t>Histogramming</a:t>
            </a:r>
            <a:r>
              <a:rPr kumimoji="1" lang="en-US" altLang="ja-JP" sz="1800" dirty="0">
                <a:cs typeface="Arial" panose="020B0604020202020204" pitchFamily="34" charset="0"/>
              </a:rPr>
              <a:t>,” C. Zhang, S. Lindner, I. M. </a:t>
            </a:r>
            <a:r>
              <a:rPr kumimoji="1" lang="en-US" altLang="ja-JP" sz="1800" dirty="0" err="1">
                <a:cs typeface="Arial" panose="020B0604020202020204" pitchFamily="34" charset="0"/>
              </a:rPr>
              <a:t>Antolović</a:t>
            </a:r>
            <a:r>
              <a:rPr kumimoji="1" lang="en-US" altLang="ja-JP" sz="1800" dirty="0">
                <a:cs typeface="Arial" panose="020B0604020202020204" pitchFamily="34" charset="0"/>
              </a:rPr>
              <a:t>, J. M. Pavia, M. Wolf, E. </a:t>
            </a:r>
            <a:r>
              <a:rPr kumimoji="1" lang="en-US" altLang="ja-JP" sz="1800" dirty="0" err="1">
                <a:cs typeface="Arial" panose="020B0604020202020204" pitchFamily="34" charset="0"/>
              </a:rPr>
              <a:t>Charbon</a:t>
            </a:r>
            <a:r>
              <a:rPr kumimoji="1" lang="en-US" altLang="ja-JP" sz="1800" dirty="0">
                <a:cs typeface="Arial" panose="020B0604020202020204" pitchFamily="34" charset="0"/>
              </a:rPr>
              <a:t>, IEEE Journal of Solid-State Circuits, Vol.54, No.4, pp.1137-1151, December, 2018. </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“A 6.9-um pixel-pitch back-illuminated global shutter CMOS image sensor with pixel-parallel 14-bit subthreshold ADC,” M. </a:t>
            </a:r>
            <a:r>
              <a:rPr kumimoji="1" lang="en-US" altLang="ja-JP" sz="1800" dirty="0" err="1">
                <a:cs typeface="Arial" panose="020B0604020202020204" pitchFamily="34" charset="0"/>
              </a:rPr>
              <a:t>Sakakibara</a:t>
            </a:r>
            <a:r>
              <a:rPr kumimoji="1" lang="en-US" altLang="ja-JP" sz="1800" dirty="0">
                <a:cs typeface="Arial" panose="020B0604020202020204" pitchFamily="34" charset="0"/>
              </a:rPr>
              <a:t>, K. Ogawa, S. Sakai, Y. Tochigi, K. Honda, H. Kikuchi, et al., IEEE J. Solid-State Circuits, Vol.53, No.11, pp.3017-3025, November, 2018.</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“A HDR 98dB 3.2</a:t>
            </a:r>
            <a:r>
              <a:rPr kumimoji="1" lang="el-GR" altLang="ja-JP" sz="1800" dirty="0">
                <a:cs typeface="Arial" panose="020B0604020202020204" pitchFamily="34" charset="0"/>
              </a:rPr>
              <a:t>μ</a:t>
            </a:r>
            <a:r>
              <a:rPr kumimoji="1" lang="en-US" altLang="ja-JP" sz="1800" dirty="0">
                <a:cs typeface="Arial" panose="020B0604020202020204" pitchFamily="34" charset="0"/>
              </a:rPr>
              <a:t>m Charge Domain Global Shutter CMOS Image Sensor,” A. </a:t>
            </a:r>
            <a:r>
              <a:rPr kumimoji="1" lang="en-US" altLang="ja-JP" sz="1800" dirty="0" err="1">
                <a:cs typeface="Arial" panose="020B0604020202020204" pitchFamily="34" charset="0"/>
              </a:rPr>
              <a:t>Tournier</a:t>
            </a:r>
            <a:r>
              <a:rPr kumimoji="1" lang="en-US" altLang="ja-JP" sz="1800" dirty="0">
                <a:cs typeface="Arial" panose="020B0604020202020204" pitchFamily="34" charset="0"/>
              </a:rPr>
              <a:t>, F. Roy, Y. </a:t>
            </a:r>
            <a:r>
              <a:rPr kumimoji="1" lang="en-US" altLang="ja-JP" sz="1800" dirty="0" err="1">
                <a:cs typeface="Arial" panose="020B0604020202020204" pitchFamily="34" charset="0"/>
              </a:rPr>
              <a:t>Cazaux</a:t>
            </a:r>
            <a:r>
              <a:rPr kumimoji="1" lang="en-US" altLang="ja-JP" sz="1800" dirty="0">
                <a:cs typeface="Arial" panose="020B0604020202020204" pitchFamily="34" charset="0"/>
              </a:rPr>
              <a:t>, F. </a:t>
            </a:r>
            <a:r>
              <a:rPr kumimoji="1" lang="en-US" altLang="ja-JP" sz="1800" dirty="0" err="1">
                <a:cs typeface="Arial" panose="020B0604020202020204" pitchFamily="34" charset="0"/>
              </a:rPr>
              <a:t>Lalanne</a:t>
            </a:r>
            <a:r>
              <a:rPr kumimoji="1" lang="en-US" altLang="ja-JP" sz="1800" dirty="0">
                <a:cs typeface="Arial" panose="020B0604020202020204" pitchFamily="34" charset="0"/>
              </a:rPr>
              <a:t>, P. </a:t>
            </a:r>
            <a:r>
              <a:rPr kumimoji="1" lang="en-US" altLang="ja-JP" sz="1800" dirty="0" err="1">
                <a:cs typeface="Arial" panose="020B0604020202020204" pitchFamily="34" charset="0"/>
              </a:rPr>
              <a:t>Malinge</a:t>
            </a:r>
            <a:r>
              <a:rPr kumimoji="1" lang="en-US" altLang="ja-JP" sz="1800" dirty="0">
                <a:cs typeface="Arial" panose="020B0604020202020204" pitchFamily="34" charset="0"/>
              </a:rPr>
              <a:t>, M. </a:t>
            </a:r>
            <a:r>
              <a:rPr kumimoji="1" lang="en-US" altLang="ja-JP" sz="1800" dirty="0" err="1">
                <a:cs typeface="Arial" panose="020B0604020202020204" pitchFamily="34" charset="0"/>
              </a:rPr>
              <a:t>Mcdonald</a:t>
            </a:r>
            <a:r>
              <a:rPr kumimoji="1" lang="en-US" altLang="ja-JP" sz="1800" dirty="0">
                <a:cs typeface="Arial" panose="020B0604020202020204" pitchFamily="34" charset="0"/>
              </a:rPr>
              <a:t>, G. </a:t>
            </a:r>
            <a:r>
              <a:rPr kumimoji="1" lang="en-US" altLang="ja-JP" sz="1800" dirty="0" err="1">
                <a:cs typeface="Arial" panose="020B0604020202020204" pitchFamily="34" charset="0"/>
              </a:rPr>
              <a:t>Monnot</a:t>
            </a:r>
            <a:r>
              <a:rPr kumimoji="1" lang="en-US" altLang="ja-JP" sz="1800" dirty="0">
                <a:cs typeface="Arial" panose="020B0604020202020204" pitchFamily="34" charset="0"/>
              </a:rPr>
              <a:t>, N. Roux, IEDM Tech. Dig., pp.229-232, December, 2018.</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“A Stacked CMOS Image Sensor With Array-Parallel ADC Architecture,” T. Takahashi, Y. </a:t>
            </a:r>
            <a:r>
              <a:rPr kumimoji="1" lang="en-US" altLang="ja-JP" sz="1800" dirty="0" err="1">
                <a:cs typeface="Arial" panose="020B0604020202020204" pitchFamily="34" charset="0"/>
              </a:rPr>
              <a:t>Kaji</a:t>
            </a:r>
            <a:r>
              <a:rPr kumimoji="1" lang="en-US" altLang="ja-JP" sz="1800" dirty="0">
                <a:cs typeface="Arial" panose="020B0604020202020204" pitchFamily="34" charset="0"/>
              </a:rPr>
              <a:t>, Y. </a:t>
            </a:r>
            <a:r>
              <a:rPr kumimoji="1" lang="en-US" altLang="ja-JP" sz="1800" dirty="0" err="1">
                <a:cs typeface="Arial" panose="020B0604020202020204" pitchFamily="34" charset="0"/>
              </a:rPr>
              <a:t>Tsukuda</a:t>
            </a:r>
            <a:r>
              <a:rPr kumimoji="1" lang="en-US" altLang="ja-JP" sz="1800" dirty="0">
                <a:cs typeface="Arial" panose="020B0604020202020204" pitchFamily="34" charset="0"/>
              </a:rPr>
              <a:t>, S. </a:t>
            </a:r>
            <a:r>
              <a:rPr kumimoji="1" lang="en-US" altLang="ja-JP" sz="1800" dirty="0" err="1">
                <a:cs typeface="Arial" panose="020B0604020202020204" pitchFamily="34" charset="0"/>
              </a:rPr>
              <a:t>Futami</a:t>
            </a:r>
            <a:r>
              <a:rPr kumimoji="1" lang="en-US" altLang="ja-JP" sz="1800" dirty="0">
                <a:cs typeface="Arial" panose="020B0604020202020204" pitchFamily="34" charset="0"/>
              </a:rPr>
              <a:t>, K. </a:t>
            </a:r>
            <a:r>
              <a:rPr kumimoji="1" lang="en-US" altLang="ja-JP" sz="1800" dirty="0" err="1">
                <a:cs typeface="Arial" panose="020B0604020202020204" pitchFamily="34" charset="0"/>
              </a:rPr>
              <a:t>Hanzawa</a:t>
            </a:r>
            <a:r>
              <a:rPr kumimoji="1" lang="en-US" altLang="ja-JP" sz="1800" dirty="0">
                <a:cs typeface="Arial" panose="020B0604020202020204" pitchFamily="34" charset="0"/>
              </a:rPr>
              <a:t>, T. Yamauchi et al., IEEE Journal of Solid-State Circuits, Vol.53, pp.1061-1070, April 2018.</a:t>
            </a:r>
          </a:p>
        </p:txBody>
      </p:sp>
    </p:spTree>
    <p:extLst>
      <p:ext uri="{BB962C8B-B14F-4D97-AF65-F5344CB8AC3E}">
        <p14:creationId xmlns:p14="http://schemas.microsoft.com/office/powerpoint/2010/main" val="413755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12" name="TextBox 11">
            <a:extLst>
              <a:ext uri="{FF2B5EF4-FFF2-40B4-BE49-F238E27FC236}">
                <a16:creationId xmlns:a16="http://schemas.microsoft.com/office/drawing/2014/main" id="{3BCE55F7-7291-B744-8730-968FE8255CBB}"/>
              </a:ext>
            </a:extLst>
          </p:cNvPr>
          <p:cNvSpPr txBox="1"/>
          <p:nvPr/>
        </p:nvSpPr>
        <p:spPr>
          <a:xfrm>
            <a:off x="231648" y="2862072"/>
            <a:ext cx="8711184" cy="1508105"/>
          </a:xfrm>
          <a:prstGeom prst="rect">
            <a:avLst/>
          </a:prstGeom>
          <a:noFill/>
        </p:spPr>
        <p:txBody>
          <a:bodyPr wrap="square" rtlCol="0">
            <a:spAutoFit/>
          </a:bodyPr>
          <a:lstStyle/>
          <a:p>
            <a:pPr algn="ctr"/>
            <a:r>
              <a:rPr lang="en-US" sz="6000" dirty="0"/>
              <a:t>Conference Statistics</a:t>
            </a:r>
            <a:endParaRPr lang="en-US" sz="2800" dirty="0"/>
          </a:p>
          <a:p>
            <a:pPr algn="ctr"/>
            <a:endParaRPr lang="en-US" sz="3200" dirty="0"/>
          </a:p>
        </p:txBody>
      </p:sp>
    </p:spTree>
    <p:extLst>
      <p:ext uri="{BB962C8B-B14F-4D97-AF65-F5344CB8AC3E}">
        <p14:creationId xmlns:p14="http://schemas.microsoft.com/office/powerpoint/2010/main" val="2594366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24200" y="304800"/>
            <a:ext cx="5791200" cy="792162"/>
          </a:xfrm>
        </p:spPr>
        <p:txBody>
          <a:bodyPr/>
          <a:lstStyle/>
          <a:p>
            <a:r>
              <a:rPr kumimoji="1" lang="en-US" altLang="ja-JP" sz="3600" b="1" dirty="0"/>
              <a:t>2019 WKA</a:t>
            </a:r>
            <a:br>
              <a:rPr kumimoji="1" lang="en-US" altLang="ja-JP" sz="3600" b="1" dirty="0"/>
            </a:br>
            <a:r>
              <a:rPr kumimoji="1" lang="en-US" altLang="ja-JP" sz="3600" b="1" dirty="0"/>
              <a:t>11 Nominated Papers (Cont.)</a:t>
            </a:r>
            <a:endParaRPr kumimoji="1" lang="ja-JP" altLang="en-US"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7" name="コンテンツ プレースホルダー 3"/>
          <p:cNvSpPr>
            <a:spLocks noGrp="1"/>
          </p:cNvSpPr>
          <p:nvPr>
            <p:ph idx="1"/>
          </p:nvPr>
        </p:nvSpPr>
        <p:spPr>
          <a:xfrm>
            <a:off x="457200" y="1600200"/>
            <a:ext cx="8229600" cy="5105400"/>
          </a:xfrm>
        </p:spPr>
        <p:txBody>
          <a:bodyPr>
            <a:normAutofit/>
          </a:bodyPr>
          <a:lstStyle/>
          <a:p>
            <a:r>
              <a:rPr kumimoji="1" lang="en-US" altLang="ja-JP" sz="1800" dirty="0">
                <a:cs typeface="Arial" panose="020B0604020202020204" pitchFamily="34" charset="0"/>
              </a:rPr>
              <a:t>“IR sensitivity enhancement of CMOS Image Sensor with diffractive light trapping pixels,” S. Yokogawa, I. </a:t>
            </a:r>
            <a:r>
              <a:rPr kumimoji="1" lang="en-US" altLang="ja-JP" sz="1800" dirty="0" err="1">
                <a:cs typeface="Arial" panose="020B0604020202020204" pitchFamily="34" charset="0"/>
              </a:rPr>
              <a:t>Oshiyama</a:t>
            </a:r>
            <a:r>
              <a:rPr kumimoji="1" lang="en-US" altLang="ja-JP" sz="1800" dirty="0">
                <a:cs typeface="Arial" panose="020B0604020202020204" pitchFamily="34" charset="0"/>
              </a:rPr>
              <a:t>, H. Ikeda, Y. </a:t>
            </a:r>
            <a:r>
              <a:rPr kumimoji="1" lang="en-US" altLang="ja-JP" sz="1800" dirty="0" err="1">
                <a:cs typeface="Arial" panose="020B0604020202020204" pitchFamily="34" charset="0"/>
              </a:rPr>
              <a:t>Ebiko</a:t>
            </a:r>
            <a:r>
              <a:rPr kumimoji="1" lang="en-US" altLang="ja-JP" sz="1800" dirty="0">
                <a:cs typeface="Arial" panose="020B0604020202020204" pitchFamily="34" charset="0"/>
              </a:rPr>
              <a:t>, T. Hirano, S. Saito et al., Scientific Reports, Vol.7, Article No.3832, pp.1-9, June 2017.</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“Photon-number-resolving megapixel image sensor at room temperature without avalanche gain,” J. Ma, S. </a:t>
            </a:r>
            <a:r>
              <a:rPr kumimoji="1" lang="en-US" altLang="ja-JP" sz="1800" dirty="0" err="1">
                <a:cs typeface="Arial" panose="020B0604020202020204" pitchFamily="34" charset="0"/>
              </a:rPr>
              <a:t>Masoodian</a:t>
            </a:r>
            <a:r>
              <a:rPr kumimoji="1" lang="en-US" altLang="ja-JP" sz="1800" dirty="0">
                <a:cs typeface="Arial" panose="020B0604020202020204" pitchFamily="34" charset="0"/>
              </a:rPr>
              <a:t>, D. A. Starkey, and E. R. </a:t>
            </a:r>
            <a:r>
              <a:rPr kumimoji="1" lang="en-US" altLang="ja-JP" sz="1800" dirty="0" err="1">
                <a:cs typeface="Arial" panose="020B0604020202020204" pitchFamily="34" charset="0"/>
              </a:rPr>
              <a:t>Fossum</a:t>
            </a:r>
            <a:r>
              <a:rPr kumimoji="1" lang="en-US" altLang="ja-JP" sz="1800" dirty="0">
                <a:cs typeface="Arial" panose="020B0604020202020204" pitchFamily="34" charset="0"/>
              </a:rPr>
              <a:t>, </a:t>
            </a:r>
            <a:r>
              <a:rPr kumimoji="1" lang="en-US" altLang="ja-JP" sz="1800" dirty="0" err="1">
                <a:cs typeface="Arial" panose="020B0604020202020204" pitchFamily="34" charset="0"/>
              </a:rPr>
              <a:t>Optica</a:t>
            </a:r>
            <a:r>
              <a:rPr kumimoji="1" lang="en-US" altLang="ja-JP" sz="1800" dirty="0">
                <a:cs typeface="Arial" panose="020B0604020202020204" pitchFamily="34" charset="0"/>
              </a:rPr>
              <a:t> Vol.4, No.12, pp.1474-1481, November, 2017.</a:t>
            </a:r>
          </a:p>
          <a:p>
            <a:endParaRPr kumimoji="1" lang="en-US" altLang="ja-JP" sz="1800" dirty="0">
              <a:cs typeface="Arial" panose="020B0604020202020204" pitchFamily="34" charset="0"/>
            </a:endParaRPr>
          </a:p>
          <a:p>
            <a:r>
              <a:rPr kumimoji="1" lang="en-US" altLang="ja-JP" sz="1800" dirty="0">
                <a:cs typeface="Arial" panose="020B0604020202020204" pitchFamily="34" charset="0"/>
              </a:rPr>
              <a:t>“Random Telegraph Noise Pixel Classification and Time Constant Extraction for a 1.1</a:t>
            </a:r>
            <a:r>
              <a:rPr kumimoji="1" lang="el-GR" altLang="ja-JP" sz="1800" dirty="0">
                <a:cs typeface="Arial" panose="020B0604020202020204" pitchFamily="34" charset="0"/>
              </a:rPr>
              <a:t>μ</a:t>
            </a:r>
            <a:r>
              <a:rPr kumimoji="1" lang="en-US" altLang="ja-JP" sz="1800" dirty="0">
                <a:cs typeface="Arial" panose="020B0604020202020204" pitchFamily="34" charset="0"/>
              </a:rPr>
              <a:t>m Pitch 8.3MP CMOS Image Sensor,” C. Chao, H. </a:t>
            </a:r>
            <a:r>
              <a:rPr kumimoji="1" lang="en-US" altLang="ja-JP" sz="1800" dirty="0" err="1">
                <a:cs typeface="Arial" panose="020B0604020202020204" pitchFamily="34" charset="0"/>
              </a:rPr>
              <a:t>Tu</a:t>
            </a:r>
            <a:r>
              <a:rPr kumimoji="1" lang="en-US" altLang="ja-JP" sz="1800" dirty="0">
                <a:cs typeface="Arial" panose="020B0604020202020204" pitchFamily="34" charset="0"/>
              </a:rPr>
              <a:t>, T. Wu, K.-Y. Chou, S.-F. </a:t>
            </a:r>
            <a:r>
              <a:rPr kumimoji="1" lang="en-US" altLang="ja-JP" sz="1800" dirty="0" err="1">
                <a:cs typeface="Arial" panose="020B0604020202020204" pitchFamily="34" charset="0"/>
              </a:rPr>
              <a:t>Yeh</a:t>
            </a:r>
            <a:r>
              <a:rPr kumimoji="1" lang="en-US" altLang="ja-JP" sz="1800" dirty="0">
                <a:cs typeface="Arial" panose="020B0604020202020204" pitchFamily="34" charset="0"/>
              </a:rPr>
              <a:t>, and F.-L. Hsueh, IISW2017, pp. 35-38, May, 2017.</a:t>
            </a:r>
          </a:p>
        </p:txBody>
      </p:sp>
    </p:spTree>
    <p:extLst>
      <p:ext uri="{BB962C8B-B14F-4D97-AF65-F5344CB8AC3E}">
        <p14:creationId xmlns:p14="http://schemas.microsoft.com/office/powerpoint/2010/main" val="1446862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b="1" dirty="0"/>
              <a:t>2019 WKA Goes To</a:t>
            </a:r>
            <a:endParaRPr kumimoji="1" lang="ja-JP" altLang="en-US" sz="4000" b="1" dirty="0"/>
          </a:p>
        </p:txBody>
      </p:sp>
      <p:sp>
        <p:nvSpPr>
          <p:cNvPr id="4" name="テキスト ボックス 3"/>
          <p:cNvSpPr txBox="1"/>
          <p:nvPr/>
        </p:nvSpPr>
        <p:spPr>
          <a:xfrm>
            <a:off x="2819400" y="5830669"/>
            <a:ext cx="3414717" cy="646331"/>
          </a:xfrm>
          <a:prstGeom prst="rect">
            <a:avLst/>
          </a:prstGeom>
          <a:noFill/>
        </p:spPr>
        <p:txBody>
          <a:bodyPr wrap="none" rtlCol="0">
            <a:spAutoFit/>
          </a:bodyPr>
          <a:lstStyle/>
          <a:p>
            <a:r>
              <a:rPr kumimoji="1" lang="en-US" altLang="ja-JP" sz="3600" b="1" i="1" dirty="0">
                <a:latin typeface="+mj-lt"/>
                <a:cs typeface="Arial" panose="020B0604020202020204" pitchFamily="34" charset="0"/>
              </a:rPr>
              <a:t>Congratulations!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7" name="コンテンツ プレースホルダー 2"/>
          <p:cNvSpPr>
            <a:spLocks noGrp="1"/>
          </p:cNvSpPr>
          <p:nvPr>
            <p:ph idx="1"/>
          </p:nvPr>
        </p:nvSpPr>
        <p:spPr>
          <a:xfrm>
            <a:off x="76200" y="1905000"/>
            <a:ext cx="8991600" cy="3810000"/>
          </a:xfrm>
        </p:spPr>
        <p:txBody>
          <a:bodyPr>
            <a:normAutofit fontScale="55000" lnSpcReduction="20000"/>
          </a:bodyPr>
          <a:lstStyle/>
          <a:p>
            <a:pPr marL="0" indent="0" algn="ctr">
              <a:buNone/>
            </a:pPr>
            <a:r>
              <a:rPr kumimoji="1" lang="en-US" altLang="ja-JP" sz="6700" dirty="0">
                <a:latin typeface="+mj-lt"/>
                <a:cs typeface="Arial" panose="020B0604020202020204" pitchFamily="34" charset="0"/>
              </a:rPr>
              <a:t>“</a:t>
            </a:r>
            <a:r>
              <a:rPr kumimoji="1" lang="en-US" altLang="ja-JP" sz="6700" b="1" dirty="0">
                <a:latin typeface="+mj-lt"/>
                <a:cs typeface="Arial" panose="020B0604020202020204" pitchFamily="34" charset="0"/>
              </a:rPr>
              <a:t>IR sensitivity enhancement of CMOS Image Sensor with diffractive light trapping pixels</a:t>
            </a:r>
            <a:r>
              <a:rPr kumimoji="1" lang="en-US" altLang="ja-JP" sz="6700" dirty="0">
                <a:latin typeface="+mj-lt"/>
                <a:cs typeface="Arial" panose="020B0604020202020204" pitchFamily="34" charset="0"/>
              </a:rPr>
              <a:t>”</a:t>
            </a:r>
          </a:p>
          <a:p>
            <a:pPr marL="0" indent="0">
              <a:buNone/>
            </a:pPr>
            <a:endParaRPr kumimoji="1" lang="en-US" altLang="ja-JP" sz="2900" dirty="0">
              <a:latin typeface="+mj-lt"/>
              <a:cs typeface="Arial" panose="020B0604020202020204" pitchFamily="34" charset="0"/>
            </a:endParaRPr>
          </a:p>
          <a:p>
            <a:pPr marL="0" indent="0">
              <a:buNone/>
            </a:pPr>
            <a:endParaRPr kumimoji="1" lang="en-US" altLang="ja-JP" sz="2900" dirty="0">
              <a:latin typeface="+mj-lt"/>
              <a:cs typeface="Arial" panose="020B0604020202020204" pitchFamily="34" charset="0"/>
            </a:endParaRPr>
          </a:p>
          <a:p>
            <a:pPr marL="0" indent="0" algn="ctr">
              <a:buNone/>
            </a:pPr>
            <a:r>
              <a:rPr kumimoji="1" lang="en-US" altLang="ja-JP" sz="4200" dirty="0" err="1">
                <a:latin typeface="+mj-lt"/>
                <a:cs typeface="Arial" panose="020B0604020202020204" pitchFamily="34" charset="0"/>
              </a:rPr>
              <a:t>Sozo</a:t>
            </a:r>
            <a:r>
              <a:rPr kumimoji="1" lang="en-US" altLang="ja-JP" sz="4200" dirty="0">
                <a:latin typeface="+mj-lt"/>
                <a:cs typeface="Arial" panose="020B0604020202020204" pitchFamily="34" charset="0"/>
              </a:rPr>
              <a:t> Yokogawa, </a:t>
            </a:r>
            <a:r>
              <a:rPr kumimoji="1" lang="en-US" altLang="ja-JP" sz="4200" dirty="0" err="1">
                <a:latin typeface="+mj-lt"/>
                <a:cs typeface="Arial" panose="020B0604020202020204" pitchFamily="34" charset="0"/>
              </a:rPr>
              <a:t>Itaru</a:t>
            </a:r>
            <a:r>
              <a:rPr kumimoji="1" lang="en-US" altLang="ja-JP" sz="4200" dirty="0">
                <a:latin typeface="+mj-lt"/>
                <a:cs typeface="Arial" panose="020B0604020202020204" pitchFamily="34" charset="0"/>
              </a:rPr>
              <a:t> </a:t>
            </a:r>
            <a:r>
              <a:rPr kumimoji="1" lang="en-US" altLang="ja-JP" sz="4200" dirty="0" err="1">
                <a:latin typeface="+mj-lt"/>
                <a:cs typeface="Arial" panose="020B0604020202020204" pitchFamily="34" charset="0"/>
              </a:rPr>
              <a:t>Oshiyama</a:t>
            </a:r>
            <a:r>
              <a:rPr kumimoji="1" lang="en-US" altLang="ja-JP" sz="4200" dirty="0">
                <a:latin typeface="+mj-lt"/>
                <a:cs typeface="Arial" panose="020B0604020202020204" pitchFamily="34" charset="0"/>
              </a:rPr>
              <a:t>, Harumi Ikeda, </a:t>
            </a:r>
            <a:r>
              <a:rPr kumimoji="1" lang="en-US" altLang="ja-JP" sz="4200" dirty="0" err="1">
                <a:latin typeface="+mj-lt"/>
                <a:cs typeface="Arial" panose="020B0604020202020204" pitchFamily="34" charset="0"/>
              </a:rPr>
              <a:t>Yoshiki</a:t>
            </a:r>
            <a:r>
              <a:rPr kumimoji="1" lang="en-US" altLang="ja-JP" sz="4200" dirty="0">
                <a:latin typeface="+mj-lt"/>
                <a:cs typeface="Arial" panose="020B0604020202020204" pitchFamily="34" charset="0"/>
              </a:rPr>
              <a:t> </a:t>
            </a:r>
            <a:r>
              <a:rPr kumimoji="1" lang="en-US" altLang="ja-JP" sz="4200" dirty="0" err="1">
                <a:latin typeface="+mj-lt"/>
                <a:cs typeface="Arial" panose="020B0604020202020204" pitchFamily="34" charset="0"/>
              </a:rPr>
              <a:t>Ebiko</a:t>
            </a:r>
            <a:r>
              <a:rPr kumimoji="1" lang="en-US" altLang="ja-JP" sz="4200" dirty="0">
                <a:latin typeface="+mj-lt"/>
                <a:cs typeface="Arial" panose="020B0604020202020204" pitchFamily="34" charset="0"/>
              </a:rPr>
              <a:t>, </a:t>
            </a:r>
            <a:br>
              <a:rPr kumimoji="1" lang="en-US" altLang="ja-JP" sz="4200" dirty="0">
                <a:latin typeface="+mj-lt"/>
                <a:cs typeface="Arial" panose="020B0604020202020204" pitchFamily="34" charset="0"/>
              </a:rPr>
            </a:br>
            <a:r>
              <a:rPr kumimoji="1" lang="en-US" altLang="ja-JP" sz="4200" dirty="0">
                <a:latin typeface="+mj-lt"/>
                <a:cs typeface="Arial" panose="020B0604020202020204" pitchFamily="34" charset="0"/>
              </a:rPr>
              <a:t>Tomoyuki Hirano, </a:t>
            </a:r>
            <a:r>
              <a:rPr kumimoji="1" lang="en-US" altLang="ja-JP" sz="4200" dirty="0" err="1">
                <a:latin typeface="+mj-lt"/>
                <a:cs typeface="Arial" panose="020B0604020202020204" pitchFamily="34" charset="0"/>
              </a:rPr>
              <a:t>Suguru</a:t>
            </a:r>
            <a:r>
              <a:rPr kumimoji="1" lang="en-US" altLang="ja-JP" sz="4200" dirty="0">
                <a:latin typeface="+mj-lt"/>
                <a:cs typeface="Arial" panose="020B0604020202020204" pitchFamily="34" charset="0"/>
              </a:rPr>
              <a:t> Saito, Takashi </a:t>
            </a:r>
            <a:r>
              <a:rPr kumimoji="1" lang="en-US" altLang="ja-JP" sz="4200" dirty="0" err="1">
                <a:latin typeface="+mj-lt"/>
                <a:cs typeface="Arial" panose="020B0604020202020204" pitchFamily="34" charset="0"/>
              </a:rPr>
              <a:t>Oinoue</a:t>
            </a:r>
            <a:r>
              <a:rPr kumimoji="1" lang="en-US" altLang="ja-JP" sz="4200" dirty="0">
                <a:latin typeface="+mj-lt"/>
                <a:cs typeface="Arial" panose="020B0604020202020204" pitchFamily="34" charset="0"/>
              </a:rPr>
              <a:t>, </a:t>
            </a:r>
            <a:r>
              <a:rPr kumimoji="1" lang="en-US" altLang="ja-JP" sz="4200" dirty="0" err="1">
                <a:latin typeface="+mj-lt"/>
                <a:cs typeface="Arial" panose="020B0604020202020204" pitchFamily="34" charset="0"/>
              </a:rPr>
              <a:t>Yoshiya</a:t>
            </a:r>
            <a:r>
              <a:rPr kumimoji="1" lang="en-US" altLang="ja-JP" sz="4200" dirty="0">
                <a:latin typeface="+mj-lt"/>
                <a:cs typeface="Arial" panose="020B0604020202020204" pitchFamily="34" charset="0"/>
              </a:rPr>
              <a:t> </a:t>
            </a:r>
            <a:r>
              <a:rPr kumimoji="1" lang="en-US" altLang="ja-JP" sz="4200" dirty="0" err="1">
                <a:latin typeface="+mj-lt"/>
                <a:cs typeface="Arial" panose="020B0604020202020204" pitchFamily="34" charset="0"/>
              </a:rPr>
              <a:t>Hagimoto</a:t>
            </a:r>
            <a:r>
              <a:rPr kumimoji="1" lang="en-US" altLang="ja-JP" sz="4200" dirty="0">
                <a:latin typeface="+mj-lt"/>
                <a:cs typeface="Arial" panose="020B0604020202020204" pitchFamily="34" charset="0"/>
              </a:rPr>
              <a:t>             and </a:t>
            </a:r>
            <a:r>
              <a:rPr kumimoji="1" lang="en-US" altLang="ja-JP" sz="4200" dirty="0" err="1">
                <a:latin typeface="+mj-lt"/>
                <a:cs typeface="Arial" panose="020B0604020202020204" pitchFamily="34" charset="0"/>
              </a:rPr>
              <a:t>Hayato</a:t>
            </a:r>
            <a:r>
              <a:rPr kumimoji="1" lang="en-US" altLang="ja-JP" sz="4200" dirty="0">
                <a:latin typeface="+mj-lt"/>
                <a:cs typeface="Arial" panose="020B0604020202020204" pitchFamily="34" charset="0"/>
              </a:rPr>
              <a:t> Iwamoto</a:t>
            </a:r>
          </a:p>
          <a:p>
            <a:pPr marL="0" indent="0" algn="ctr">
              <a:buNone/>
            </a:pPr>
            <a:r>
              <a:rPr kumimoji="1" lang="en-US" altLang="ja-JP" sz="3800" dirty="0">
                <a:latin typeface="+mj-lt"/>
                <a:cs typeface="Arial" panose="020B0604020202020204" pitchFamily="34" charset="0"/>
              </a:rPr>
              <a:t>	</a:t>
            </a:r>
          </a:p>
          <a:p>
            <a:pPr marL="0" indent="0" algn="ctr">
              <a:buNone/>
            </a:pPr>
            <a:r>
              <a:rPr kumimoji="1" lang="en-US" altLang="ja-JP" sz="3800" dirty="0">
                <a:latin typeface="+mj-lt"/>
                <a:cs typeface="Arial" panose="020B0604020202020204" pitchFamily="34" charset="0"/>
              </a:rPr>
              <a:t>Sony Semiconductor Solutions, Japan</a:t>
            </a:r>
            <a:endParaRPr kumimoji="1" lang="en-US" altLang="ja-JP" sz="4200" dirty="0">
              <a:latin typeface="+mj-lt"/>
              <a:cs typeface="Arial" panose="020B0604020202020204" pitchFamily="34" charset="0"/>
            </a:endParaRPr>
          </a:p>
          <a:p>
            <a:pPr marL="0" indent="0" algn="ctr">
              <a:buNone/>
            </a:pPr>
            <a:endParaRPr kumimoji="1" lang="en-US" altLang="ja-JP" sz="4200" dirty="0">
              <a:latin typeface="+mj-lt"/>
              <a:cs typeface="Arial" panose="020B0604020202020204" pitchFamily="34" charset="0"/>
            </a:endParaRPr>
          </a:p>
          <a:p>
            <a:pPr marL="0" indent="0" algn="ctr">
              <a:buNone/>
            </a:pPr>
            <a:r>
              <a:rPr kumimoji="1" lang="nl-NL" altLang="ja-JP" sz="4200" dirty="0">
                <a:latin typeface="+mj-lt"/>
                <a:cs typeface="Arial" panose="020B0604020202020204" pitchFamily="34" charset="0"/>
              </a:rPr>
              <a:t>Scientific Reports, Vol. 7, Abstract No. 3832, pp.1-9, June 2017.</a:t>
            </a:r>
            <a:endParaRPr kumimoji="1" lang="en-US" altLang="ja-JP" sz="4200" dirty="0">
              <a:latin typeface="+mj-lt"/>
              <a:cs typeface="Arial" panose="020B0604020202020204" pitchFamily="34" charset="0"/>
            </a:endParaRPr>
          </a:p>
          <a:p>
            <a:pPr marL="0" indent="0" algn="ctr">
              <a:buNone/>
            </a:pPr>
            <a:endParaRPr kumimoji="1" lang="en-US" altLang="ja-JP" sz="4400" b="1" i="1" dirty="0">
              <a:latin typeface="+mj-lt"/>
              <a:cs typeface="Arial" panose="020B0604020202020204" pitchFamily="34" charset="0"/>
            </a:endParaRPr>
          </a:p>
        </p:txBody>
      </p:sp>
    </p:spTree>
    <p:extLst>
      <p:ext uri="{BB962C8B-B14F-4D97-AF65-F5344CB8AC3E}">
        <p14:creationId xmlns:p14="http://schemas.microsoft.com/office/powerpoint/2010/main" val="34852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anim calcmode="lin" valueType="num">
                                      <p:cBhvr>
                                        <p:cTn id="1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000"/>
                                        <p:tgtEl>
                                          <p:spTgt spid="7">
                                            <p:txEl>
                                              <p:pRg st="5" end="5"/>
                                            </p:txEl>
                                          </p:spTgt>
                                        </p:tgtEl>
                                      </p:cBhvr>
                                    </p:animEffect>
                                    <p:anim calcmode="lin" valueType="num">
                                      <p:cBhvr>
                                        <p:cTn id="2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1000"/>
                                        <p:tgtEl>
                                          <p:spTgt spid="7">
                                            <p:txEl>
                                              <p:pRg st="7" end="7"/>
                                            </p:txEl>
                                          </p:spTgt>
                                        </p:tgtEl>
                                      </p:cBhvr>
                                    </p:animEffect>
                                    <p:anim calcmode="lin" valueType="num">
                                      <p:cBhvr>
                                        <p:cTn id="3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Group 360"/>
          <p:cNvGrpSpPr/>
          <p:nvPr/>
        </p:nvGrpSpPr>
        <p:grpSpPr>
          <a:xfrm>
            <a:off x="324026" y="152400"/>
            <a:ext cx="8513548" cy="6553200"/>
            <a:chOff x="324026" y="152400"/>
            <a:chExt cx="8513548" cy="6553200"/>
          </a:xfrm>
        </p:grpSpPr>
        <p:grpSp>
          <p:nvGrpSpPr>
            <p:cNvPr id="362" name="Group 361"/>
            <p:cNvGrpSpPr/>
            <p:nvPr/>
          </p:nvGrpSpPr>
          <p:grpSpPr>
            <a:xfrm>
              <a:off x="381000" y="152400"/>
              <a:ext cx="8436480" cy="6553200"/>
              <a:chOff x="421947" y="152400"/>
              <a:chExt cx="8436480" cy="6553200"/>
            </a:xfrm>
          </p:grpSpPr>
          <p:sp>
            <p:nvSpPr>
              <p:cNvPr id="364"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5"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6"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7"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8"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9"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0"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1"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2"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3"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4"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5"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376" name="Group 704"/>
              <p:cNvGrpSpPr/>
              <p:nvPr/>
            </p:nvGrpSpPr>
            <p:grpSpPr>
              <a:xfrm>
                <a:off x="421947" y="152400"/>
                <a:ext cx="8436480" cy="6553200"/>
                <a:chOff x="421947" y="152400"/>
                <a:chExt cx="8436480" cy="6553200"/>
              </a:xfrm>
            </p:grpSpPr>
            <p:grpSp>
              <p:nvGrpSpPr>
                <p:cNvPr id="379" name="Group 334"/>
                <p:cNvGrpSpPr/>
                <p:nvPr/>
              </p:nvGrpSpPr>
              <p:grpSpPr>
                <a:xfrm>
                  <a:off x="421947" y="152400"/>
                  <a:ext cx="1121280" cy="1066800"/>
                  <a:chOff x="1655992" y="228600"/>
                  <a:chExt cx="1121280" cy="1066800"/>
                </a:xfrm>
              </p:grpSpPr>
              <p:sp>
                <p:nvSpPr>
                  <p:cNvPr id="1045"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8"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9"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1"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0" name="Group 335"/>
                <p:cNvGrpSpPr/>
                <p:nvPr/>
              </p:nvGrpSpPr>
              <p:grpSpPr>
                <a:xfrm>
                  <a:off x="1641147" y="152400"/>
                  <a:ext cx="1121280" cy="1066800"/>
                  <a:chOff x="1655992" y="228600"/>
                  <a:chExt cx="1121280" cy="1066800"/>
                </a:xfrm>
              </p:grpSpPr>
              <p:sp>
                <p:nvSpPr>
                  <p:cNvPr id="1037"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0"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1"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3"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1" name="Group 344"/>
                <p:cNvGrpSpPr/>
                <p:nvPr/>
              </p:nvGrpSpPr>
              <p:grpSpPr>
                <a:xfrm>
                  <a:off x="2860347" y="152400"/>
                  <a:ext cx="1121280" cy="1066800"/>
                  <a:chOff x="1655992" y="228600"/>
                  <a:chExt cx="1121280" cy="1066800"/>
                </a:xfrm>
              </p:grpSpPr>
              <p:sp>
                <p:nvSpPr>
                  <p:cNvPr id="1029"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2"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3"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5"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2" name="Group 353"/>
                <p:cNvGrpSpPr/>
                <p:nvPr/>
              </p:nvGrpSpPr>
              <p:grpSpPr>
                <a:xfrm>
                  <a:off x="4079547" y="152400"/>
                  <a:ext cx="1121280" cy="1066800"/>
                  <a:chOff x="1655992" y="228600"/>
                  <a:chExt cx="1121280" cy="1066800"/>
                </a:xfrm>
              </p:grpSpPr>
              <p:sp>
                <p:nvSpPr>
                  <p:cNvPr id="1021"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4"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5"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7"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3" name="Group 362"/>
                <p:cNvGrpSpPr/>
                <p:nvPr/>
              </p:nvGrpSpPr>
              <p:grpSpPr>
                <a:xfrm>
                  <a:off x="5298747" y="152400"/>
                  <a:ext cx="1121280" cy="1066800"/>
                  <a:chOff x="1655992" y="228600"/>
                  <a:chExt cx="1121280" cy="1066800"/>
                </a:xfrm>
              </p:grpSpPr>
              <p:sp>
                <p:nvSpPr>
                  <p:cNvPr id="1013"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6"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7"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9"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4" name="Group 371"/>
                <p:cNvGrpSpPr/>
                <p:nvPr/>
              </p:nvGrpSpPr>
              <p:grpSpPr>
                <a:xfrm>
                  <a:off x="6517947" y="152400"/>
                  <a:ext cx="1121280" cy="1066800"/>
                  <a:chOff x="1655992" y="228600"/>
                  <a:chExt cx="1121280" cy="1066800"/>
                </a:xfrm>
              </p:grpSpPr>
              <p:sp>
                <p:nvSpPr>
                  <p:cNvPr id="1005"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8"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9"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1"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5" name="Group 380"/>
                <p:cNvGrpSpPr/>
                <p:nvPr/>
              </p:nvGrpSpPr>
              <p:grpSpPr>
                <a:xfrm>
                  <a:off x="7737147" y="152400"/>
                  <a:ext cx="1121280" cy="1066800"/>
                  <a:chOff x="1655992" y="228600"/>
                  <a:chExt cx="1121280" cy="1066800"/>
                </a:xfrm>
              </p:grpSpPr>
              <p:sp>
                <p:nvSpPr>
                  <p:cNvPr id="997"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0"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1"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3"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6" name="Group 389"/>
                <p:cNvGrpSpPr/>
                <p:nvPr/>
              </p:nvGrpSpPr>
              <p:grpSpPr>
                <a:xfrm>
                  <a:off x="421947" y="1371600"/>
                  <a:ext cx="1121280" cy="1066800"/>
                  <a:chOff x="1655992" y="228600"/>
                  <a:chExt cx="1121280" cy="1066800"/>
                </a:xfrm>
              </p:grpSpPr>
              <p:sp>
                <p:nvSpPr>
                  <p:cNvPr id="989"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2"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3"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5"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7" name="Group 398"/>
                <p:cNvGrpSpPr/>
                <p:nvPr/>
              </p:nvGrpSpPr>
              <p:grpSpPr>
                <a:xfrm>
                  <a:off x="1641147" y="1371600"/>
                  <a:ext cx="1121280" cy="1066800"/>
                  <a:chOff x="1655992" y="228600"/>
                  <a:chExt cx="1121280" cy="1066800"/>
                </a:xfrm>
              </p:grpSpPr>
              <p:sp>
                <p:nvSpPr>
                  <p:cNvPr id="636"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9"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5"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7"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8" name="Group 407"/>
                <p:cNvGrpSpPr/>
                <p:nvPr/>
              </p:nvGrpSpPr>
              <p:grpSpPr>
                <a:xfrm>
                  <a:off x="2860347" y="1371600"/>
                  <a:ext cx="1121280" cy="1066800"/>
                  <a:chOff x="1655992" y="228600"/>
                  <a:chExt cx="1121280" cy="1066800"/>
                </a:xfrm>
              </p:grpSpPr>
              <p:sp>
                <p:nvSpPr>
                  <p:cNvPr id="628"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1"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2"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4"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9" name="Group 416"/>
                <p:cNvGrpSpPr/>
                <p:nvPr/>
              </p:nvGrpSpPr>
              <p:grpSpPr>
                <a:xfrm>
                  <a:off x="4079547" y="1371600"/>
                  <a:ext cx="1121280" cy="1066800"/>
                  <a:chOff x="1655992" y="228600"/>
                  <a:chExt cx="1121280" cy="1066800"/>
                </a:xfrm>
              </p:grpSpPr>
              <p:sp>
                <p:nvSpPr>
                  <p:cNvPr id="620"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3"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4"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6"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0" name="Group 425"/>
                <p:cNvGrpSpPr/>
                <p:nvPr/>
              </p:nvGrpSpPr>
              <p:grpSpPr>
                <a:xfrm>
                  <a:off x="5298747" y="1371600"/>
                  <a:ext cx="1121280" cy="1066800"/>
                  <a:chOff x="1655992" y="228600"/>
                  <a:chExt cx="1121280" cy="1066800"/>
                </a:xfrm>
              </p:grpSpPr>
              <p:sp>
                <p:nvSpPr>
                  <p:cNvPr id="612"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5"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6"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8"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1" name="Group 434"/>
                <p:cNvGrpSpPr/>
                <p:nvPr/>
              </p:nvGrpSpPr>
              <p:grpSpPr>
                <a:xfrm>
                  <a:off x="6517947" y="1371600"/>
                  <a:ext cx="1121280" cy="1066800"/>
                  <a:chOff x="1655992" y="228600"/>
                  <a:chExt cx="1121280" cy="1066800"/>
                </a:xfrm>
              </p:grpSpPr>
              <p:sp>
                <p:nvSpPr>
                  <p:cNvPr id="604"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7"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8"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0"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2" name="Group 443"/>
                <p:cNvGrpSpPr/>
                <p:nvPr/>
              </p:nvGrpSpPr>
              <p:grpSpPr>
                <a:xfrm>
                  <a:off x="7737147" y="1371600"/>
                  <a:ext cx="1121280" cy="1066800"/>
                  <a:chOff x="1655992" y="228600"/>
                  <a:chExt cx="1121280" cy="1066800"/>
                </a:xfrm>
              </p:grpSpPr>
              <p:sp>
                <p:nvSpPr>
                  <p:cNvPr id="596"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9"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0"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2"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3" name="Group 452"/>
                <p:cNvGrpSpPr/>
                <p:nvPr/>
              </p:nvGrpSpPr>
              <p:grpSpPr>
                <a:xfrm>
                  <a:off x="421947" y="2590800"/>
                  <a:ext cx="1121280" cy="1066800"/>
                  <a:chOff x="1655992" y="228600"/>
                  <a:chExt cx="1121280" cy="1066800"/>
                </a:xfrm>
              </p:grpSpPr>
              <p:sp>
                <p:nvSpPr>
                  <p:cNvPr id="588"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1"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2"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4"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4" name="Group 461"/>
                <p:cNvGrpSpPr/>
                <p:nvPr/>
              </p:nvGrpSpPr>
              <p:grpSpPr>
                <a:xfrm>
                  <a:off x="1641147" y="2590800"/>
                  <a:ext cx="1121280" cy="1066800"/>
                  <a:chOff x="1655992" y="228600"/>
                  <a:chExt cx="1121280" cy="1066800"/>
                </a:xfrm>
              </p:grpSpPr>
              <p:sp>
                <p:nvSpPr>
                  <p:cNvPr id="580"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3"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4"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6"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5" name="Group 470"/>
                <p:cNvGrpSpPr/>
                <p:nvPr/>
              </p:nvGrpSpPr>
              <p:grpSpPr>
                <a:xfrm>
                  <a:off x="2860347" y="2590800"/>
                  <a:ext cx="1121280" cy="1066800"/>
                  <a:chOff x="1655992" y="228600"/>
                  <a:chExt cx="1121280" cy="1066800"/>
                </a:xfrm>
              </p:grpSpPr>
              <p:sp>
                <p:nvSpPr>
                  <p:cNvPr id="572"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5"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6"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8"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6" name="Group 479"/>
                <p:cNvGrpSpPr/>
                <p:nvPr/>
              </p:nvGrpSpPr>
              <p:grpSpPr>
                <a:xfrm>
                  <a:off x="4079547" y="2590800"/>
                  <a:ext cx="1121280" cy="1066800"/>
                  <a:chOff x="1655992" y="228600"/>
                  <a:chExt cx="1121280" cy="1066800"/>
                </a:xfrm>
              </p:grpSpPr>
              <p:sp>
                <p:nvSpPr>
                  <p:cNvPr id="564"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7"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8"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0"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7" name="Group 488"/>
                <p:cNvGrpSpPr/>
                <p:nvPr/>
              </p:nvGrpSpPr>
              <p:grpSpPr>
                <a:xfrm>
                  <a:off x="5298747" y="2590800"/>
                  <a:ext cx="1121280" cy="1066800"/>
                  <a:chOff x="1655992" y="228600"/>
                  <a:chExt cx="1121280" cy="1066800"/>
                </a:xfrm>
              </p:grpSpPr>
              <p:sp>
                <p:nvSpPr>
                  <p:cNvPr id="556"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9"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0"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2"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8" name="Group 497"/>
                <p:cNvGrpSpPr/>
                <p:nvPr/>
              </p:nvGrpSpPr>
              <p:grpSpPr>
                <a:xfrm>
                  <a:off x="6517947" y="2590800"/>
                  <a:ext cx="1121280" cy="1066800"/>
                  <a:chOff x="1655992" y="228600"/>
                  <a:chExt cx="1121280" cy="1066800"/>
                </a:xfrm>
              </p:grpSpPr>
              <p:sp>
                <p:nvSpPr>
                  <p:cNvPr id="548"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1"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2"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4"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9" name="Group 506"/>
                <p:cNvGrpSpPr/>
                <p:nvPr/>
              </p:nvGrpSpPr>
              <p:grpSpPr>
                <a:xfrm>
                  <a:off x="7737147" y="2590800"/>
                  <a:ext cx="1121280" cy="1066800"/>
                  <a:chOff x="1655992" y="228600"/>
                  <a:chExt cx="1121280" cy="1066800"/>
                </a:xfrm>
              </p:grpSpPr>
              <p:sp>
                <p:nvSpPr>
                  <p:cNvPr id="540"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3"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4"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6"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0" name="Group 515"/>
                <p:cNvGrpSpPr/>
                <p:nvPr/>
              </p:nvGrpSpPr>
              <p:grpSpPr>
                <a:xfrm>
                  <a:off x="421947" y="3810000"/>
                  <a:ext cx="1121280" cy="1066800"/>
                  <a:chOff x="1655992" y="228600"/>
                  <a:chExt cx="1121280" cy="1066800"/>
                </a:xfrm>
              </p:grpSpPr>
              <p:sp>
                <p:nvSpPr>
                  <p:cNvPr id="532"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5"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6"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8"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1" name="Group 524"/>
                <p:cNvGrpSpPr/>
                <p:nvPr/>
              </p:nvGrpSpPr>
              <p:grpSpPr>
                <a:xfrm>
                  <a:off x="1641147" y="3810000"/>
                  <a:ext cx="1121280" cy="1066800"/>
                  <a:chOff x="1655992" y="228600"/>
                  <a:chExt cx="1121280" cy="1066800"/>
                </a:xfrm>
              </p:grpSpPr>
              <p:sp>
                <p:nvSpPr>
                  <p:cNvPr id="524"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7"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8"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0"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2" name="Group 533"/>
                <p:cNvGrpSpPr/>
                <p:nvPr/>
              </p:nvGrpSpPr>
              <p:grpSpPr>
                <a:xfrm>
                  <a:off x="2860347" y="3810000"/>
                  <a:ext cx="1121280" cy="1066800"/>
                  <a:chOff x="1655992" y="228600"/>
                  <a:chExt cx="1121280" cy="1066800"/>
                </a:xfrm>
              </p:grpSpPr>
              <p:sp>
                <p:nvSpPr>
                  <p:cNvPr id="516"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9"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0"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2"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3" name="Group 542"/>
                <p:cNvGrpSpPr/>
                <p:nvPr/>
              </p:nvGrpSpPr>
              <p:grpSpPr>
                <a:xfrm>
                  <a:off x="4079547" y="3810000"/>
                  <a:ext cx="1121280" cy="1066800"/>
                  <a:chOff x="1655992" y="228600"/>
                  <a:chExt cx="1121280" cy="1066800"/>
                </a:xfrm>
              </p:grpSpPr>
              <p:sp>
                <p:nvSpPr>
                  <p:cNvPr id="508"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1"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2"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4"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4" name="Group 551"/>
                <p:cNvGrpSpPr/>
                <p:nvPr/>
              </p:nvGrpSpPr>
              <p:grpSpPr>
                <a:xfrm>
                  <a:off x="5298747" y="3810000"/>
                  <a:ext cx="1121280" cy="1066800"/>
                  <a:chOff x="1655992" y="228600"/>
                  <a:chExt cx="1121280" cy="1066800"/>
                </a:xfrm>
              </p:grpSpPr>
              <p:sp>
                <p:nvSpPr>
                  <p:cNvPr id="500"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3"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4"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6"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5" name="Group 560"/>
                <p:cNvGrpSpPr/>
                <p:nvPr/>
              </p:nvGrpSpPr>
              <p:grpSpPr>
                <a:xfrm>
                  <a:off x="6517947" y="3810000"/>
                  <a:ext cx="1121280" cy="1066800"/>
                  <a:chOff x="1655992" y="228600"/>
                  <a:chExt cx="1121280" cy="1066800"/>
                </a:xfrm>
              </p:grpSpPr>
              <p:sp>
                <p:nvSpPr>
                  <p:cNvPr id="492"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5"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6"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8"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6" name="Group 569"/>
                <p:cNvGrpSpPr/>
                <p:nvPr/>
              </p:nvGrpSpPr>
              <p:grpSpPr>
                <a:xfrm>
                  <a:off x="7737147" y="3810000"/>
                  <a:ext cx="1121280" cy="1066800"/>
                  <a:chOff x="1655992" y="228600"/>
                  <a:chExt cx="1121280" cy="1066800"/>
                </a:xfrm>
              </p:grpSpPr>
              <p:sp>
                <p:nvSpPr>
                  <p:cNvPr id="484"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7"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8"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0"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7" name="Group 578"/>
                <p:cNvGrpSpPr/>
                <p:nvPr/>
              </p:nvGrpSpPr>
              <p:grpSpPr>
                <a:xfrm>
                  <a:off x="421947" y="5029200"/>
                  <a:ext cx="1121280" cy="1066800"/>
                  <a:chOff x="1655992" y="228600"/>
                  <a:chExt cx="1121280" cy="1066800"/>
                </a:xfrm>
              </p:grpSpPr>
              <p:sp>
                <p:nvSpPr>
                  <p:cNvPr id="476"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9"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0"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2"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8" name="Group 587"/>
                <p:cNvGrpSpPr/>
                <p:nvPr/>
              </p:nvGrpSpPr>
              <p:grpSpPr>
                <a:xfrm>
                  <a:off x="1641147" y="5029200"/>
                  <a:ext cx="1121280" cy="1066800"/>
                  <a:chOff x="1655992" y="228600"/>
                  <a:chExt cx="1121280" cy="1066800"/>
                </a:xfrm>
              </p:grpSpPr>
              <p:sp>
                <p:nvSpPr>
                  <p:cNvPr id="468"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1"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2"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4"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9" name="Group 596"/>
                <p:cNvGrpSpPr/>
                <p:nvPr/>
              </p:nvGrpSpPr>
              <p:grpSpPr>
                <a:xfrm>
                  <a:off x="2860347" y="5029200"/>
                  <a:ext cx="1121280" cy="1066800"/>
                  <a:chOff x="1655992" y="228600"/>
                  <a:chExt cx="1121280" cy="1066800"/>
                </a:xfrm>
              </p:grpSpPr>
              <p:sp>
                <p:nvSpPr>
                  <p:cNvPr id="460"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3"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4"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6"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0" name="Group 605"/>
                <p:cNvGrpSpPr/>
                <p:nvPr/>
              </p:nvGrpSpPr>
              <p:grpSpPr>
                <a:xfrm>
                  <a:off x="4079547" y="5029200"/>
                  <a:ext cx="1121280" cy="1066800"/>
                  <a:chOff x="1655992" y="228600"/>
                  <a:chExt cx="1121280" cy="1066800"/>
                </a:xfrm>
              </p:grpSpPr>
              <p:sp>
                <p:nvSpPr>
                  <p:cNvPr id="452"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5"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6"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8"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1" name="Group 614"/>
                <p:cNvGrpSpPr/>
                <p:nvPr/>
              </p:nvGrpSpPr>
              <p:grpSpPr>
                <a:xfrm>
                  <a:off x="5298747" y="5029200"/>
                  <a:ext cx="1121280" cy="1066800"/>
                  <a:chOff x="1655992" y="228600"/>
                  <a:chExt cx="1121280" cy="1066800"/>
                </a:xfrm>
              </p:grpSpPr>
              <p:sp>
                <p:nvSpPr>
                  <p:cNvPr id="444"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7"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8"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0"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2" name="Group 623"/>
                <p:cNvGrpSpPr/>
                <p:nvPr/>
              </p:nvGrpSpPr>
              <p:grpSpPr>
                <a:xfrm>
                  <a:off x="6517947" y="5029200"/>
                  <a:ext cx="1121280" cy="1066800"/>
                  <a:chOff x="1655992" y="228600"/>
                  <a:chExt cx="1121280" cy="1066800"/>
                </a:xfrm>
              </p:grpSpPr>
              <p:sp>
                <p:nvSpPr>
                  <p:cNvPr id="436"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9"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0"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2"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3" name="Group 632"/>
                <p:cNvGrpSpPr/>
                <p:nvPr/>
              </p:nvGrpSpPr>
              <p:grpSpPr>
                <a:xfrm>
                  <a:off x="7737147" y="5029200"/>
                  <a:ext cx="1121280" cy="1066800"/>
                  <a:chOff x="1655992" y="228600"/>
                  <a:chExt cx="1121280" cy="1066800"/>
                </a:xfrm>
              </p:grpSpPr>
              <p:sp>
                <p:nvSpPr>
                  <p:cNvPr id="428"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1"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2"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4"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414"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8"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363" name="TextBox 362"/>
            <p:cNvSpPr txBox="1"/>
            <p:nvPr/>
          </p:nvSpPr>
          <p:spPr>
            <a:xfrm>
              <a:off x="324026" y="672727"/>
              <a:ext cx="8513548" cy="584775"/>
            </a:xfrm>
            <a:prstGeom prst="rect">
              <a:avLst/>
            </a:prstGeom>
            <a:noFill/>
          </p:spPr>
          <p:txBody>
            <a:bodyPr wrap="none" rtlCol="0">
              <a:spAutoFit/>
            </a:bodyPr>
            <a:lstStyle/>
            <a:p>
              <a:pPr algn="ctr"/>
              <a:r>
                <a:rPr lang="en-US" sz="3200" dirty="0">
                  <a:latin typeface="Copperplate Gothic Bold" pitchFamily="34" charset="0"/>
                </a:rPr>
                <a:t>International Image Sensor Society</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6" name="TextBox 5"/>
          <p:cNvSpPr txBox="1"/>
          <p:nvPr/>
        </p:nvSpPr>
        <p:spPr>
          <a:xfrm>
            <a:off x="2728896" y="2396353"/>
            <a:ext cx="3734357" cy="584775"/>
          </a:xfrm>
          <a:prstGeom prst="rect">
            <a:avLst/>
          </a:prstGeom>
          <a:noFill/>
        </p:spPr>
        <p:txBody>
          <a:bodyPr wrap="none" rtlCol="0">
            <a:spAutoFit/>
          </a:bodyPr>
          <a:lstStyle/>
          <a:p>
            <a:pPr algn="ctr"/>
            <a:r>
              <a:rPr lang="en-US" altLang="ja-JP" sz="3200" dirty="0" err="1">
                <a:latin typeface="Copperplate Gothic Bold" pitchFamily="34" charset="0"/>
              </a:rPr>
              <a:t>Sozo</a:t>
            </a:r>
            <a:r>
              <a:rPr lang="en-US" altLang="ja-JP" sz="3200" dirty="0">
                <a:latin typeface="Copperplate Gothic Bold" pitchFamily="34" charset="0"/>
              </a:rPr>
              <a:t> Yokogawa</a:t>
            </a:r>
          </a:p>
        </p:txBody>
      </p:sp>
      <p:sp>
        <p:nvSpPr>
          <p:cNvPr id="8" name="TextBox 7"/>
          <p:cNvSpPr txBox="1"/>
          <p:nvPr/>
        </p:nvSpPr>
        <p:spPr>
          <a:xfrm>
            <a:off x="1466221" y="1295400"/>
            <a:ext cx="6211573" cy="584775"/>
          </a:xfrm>
          <a:prstGeom prst="rect">
            <a:avLst/>
          </a:prstGeom>
          <a:noFill/>
        </p:spPr>
        <p:txBody>
          <a:bodyPr wrap="none" rtlCol="0">
            <a:spAutoFit/>
          </a:bodyPr>
          <a:lstStyle/>
          <a:p>
            <a:pPr algn="ctr"/>
            <a:r>
              <a:rPr lang="en-US" sz="3200" dirty="0">
                <a:latin typeface="Copperplate Gothic Bold" pitchFamily="34" charset="0"/>
              </a:rPr>
              <a:t>Walter </a:t>
            </a:r>
            <a:r>
              <a:rPr lang="en-US" sz="3200" dirty="0" err="1">
                <a:latin typeface="Copperplate Gothic Bold" pitchFamily="34" charset="0"/>
              </a:rPr>
              <a:t>Kosonocky</a:t>
            </a:r>
            <a:r>
              <a:rPr lang="en-US" sz="3200" dirty="0">
                <a:latin typeface="Copperplate Gothic Bold" pitchFamily="34" charset="0"/>
              </a:rPr>
              <a:t> Award</a:t>
            </a:r>
          </a:p>
        </p:txBody>
      </p:sp>
      <p:sp>
        <p:nvSpPr>
          <p:cNvPr id="9" name="TextBox 8"/>
          <p:cNvSpPr txBox="1"/>
          <p:nvPr/>
        </p:nvSpPr>
        <p:spPr>
          <a:xfrm>
            <a:off x="613279" y="3386316"/>
            <a:ext cx="7965588" cy="984885"/>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dirty="0"/>
              <a:t>IR sensitivity enhancement of CMOS Image Sensor with diffractive light trapping pixels</a:t>
            </a:r>
          </a:p>
          <a:p>
            <a:r>
              <a:rPr lang="en-US" altLang="ja-JP" sz="1800" dirty="0">
                <a:latin typeface="Copperplate Gothic Light" pitchFamily="34" charset="0"/>
              </a:rPr>
              <a:t>Scientific Reports, Vol. 7, Article No. 3832, pp. 1-9, June 2017</a:t>
            </a:r>
          </a:p>
        </p:txBody>
      </p:sp>
      <p:sp>
        <p:nvSpPr>
          <p:cNvPr id="358" name="TextBox 357"/>
          <p:cNvSpPr txBox="1"/>
          <p:nvPr/>
        </p:nvSpPr>
        <p:spPr>
          <a:xfrm>
            <a:off x="3238970" y="2996171"/>
            <a:ext cx="2714205" cy="369332"/>
          </a:xfrm>
          <a:prstGeom prst="rect">
            <a:avLst/>
          </a:prstGeom>
          <a:noFill/>
        </p:spPr>
        <p:txBody>
          <a:bodyPr wrap="none" rtlCol="0">
            <a:spAutoFit/>
          </a:bodyPr>
          <a:lstStyle/>
          <a:p>
            <a:pPr algn="ctr"/>
            <a:r>
              <a:rPr lang="en-US" dirty="0">
                <a:latin typeface="Copperplate Gothic Light" pitchFamily="34" charset="0"/>
              </a:rPr>
              <a:t>For the Paper Titled</a:t>
            </a:r>
          </a:p>
        </p:txBody>
      </p:sp>
      <p:sp>
        <p:nvSpPr>
          <p:cNvPr id="646" name="TextBox 645"/>
          <p:cNvSpPr txBox="1"/>
          <p:nvPr/>
        </p:nvSpPr>
        <p:spPr>
          <a:xfrm>
            <a:off x="2118329" y="4876800"/>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
        <p:nvSpPr>
          <p:cNvPr id="647" name="TextBox 11"/>
          <p:cNvSpPr txBox="1"/>
          <p:nvPr/>
        </p:nvSpPr>
        <p:spPr>
          <a:xfrm>
            <a:off x="577821" y="5837082"/>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Albert </a:t>
            </a:r>
            <a:r>
              <a:rPr lang="en-US" altLang="ja-JP" sz="1050" dirty="0" err="1">
                <a:latin typeface="Copperplate Gothic Light" pitchFamily="34" charset="0"/>
              </a:rPr>
              <a:t>Theuwissen</a:t>
            </a:r>
            <a:endParaRPr lang="en-US" altLang="ja-JP" sz="1050" dirty="0">
              <a:latin typeface="Copperplate Gothic Light" pitchFamily="34" charset="0"/>
            </a:endParaRP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President</a:t>
            </a:r>
          </a:p>
        </p:txBody>
      </p:sp>
      <p:sp>
        <p:nvSpPr>
          <p:cNvPr id="648" name="TextBox 358"/>
          <p:cNvSpPr txBox="1"/>
          <p:nvPr/>
        </p:nvSpPr>
        <p:spPr>
          <a:xfrm>
            <a:off x="2651185" y="5835150"/>
            <a:ext cx="1800493" cy="900246"/>
          </a:xfrm>
          <a:prstGeom prst="rect">
            <a:avLst/>
          </a:prstGeom>
          <a:noFill/>
        </p:spPr>
        <p:txBody>
          <a:bodyPr wrap="none" rtlCol="0">
            <a:spAutoFit/>
          </a:bodyPr>
          <a:lstStyle/>
          <a:p>
            <a:pPr algn="ctr"/>
            <a:endParaRPr lang="en-US" sz="1050" dirty="0">
              <a:latin typeface="Copperplate Gothic Light" pitchFamily="34" charset="0"/>
            </a:endParaRPr>
          </a:p>
          <a:p>
            <a:pPr algn="ctr"/>
            <a:r>
              <a:rPr lang="en-US" altLang="ja-JP" sz="1050" dirty="0">
                <a:latin typeface="Copperplate Gothic Light" pitchFamily="34" charset="0"/>
              </a:rPr>
              <a:t>________________________</a:t>
            </a:r>
            <a:endParaRPr lang="en-US" sz="1050" dirty="0">
              <a:latin typeface="Copperplate Gothic Light" pitchFamily="34" charset="0"/>
            </a:endParaRPr>
          </a:p>
          <a:p>
            <a:pPr algn="ctr"/>
            <a:r>
              <a:rPr lang="en-US" sz="1050" dirty="0">
                <a:latin typeface="Copperplate Gothic Light" pitchFamily="34" charset="0"/>
              </a:rPr>
              <a:t>Daniel Van </a:t>
            </a:r>
            <a:r>
              <a:rPr lang="en-US" sz="1050" dirty="0" err="1">
                <a:latin typeface="Copperplate Gothic Light" pitchFamily="34" charset="0"/>
              </a:rPr>
              <a:t>Blerkom</a:t>
            </a:r>
            <a:endParaRPr lang="en-US" sz="1050" dirty="0">
              <a:latin typeface="Copperplate Gothic Light" pitchFamily="34" charset="0"/>
            </a:endParaRPr>
          </a:p>
          <a:p>
            <a:pPr algn="ctr"/>
            <a:r>
              <a:rPr lang="en-US"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endParaRPr lang="en-US" sz="1050" dirty="0">
              <a:latin typeface="Copperplate Gothic Light" pitchFamily="34" charset="0"/>
            </a:endParaRPr>
          </a:p>
        </p:txBody>
      </p:sp>
      <p:sp>
        <p:nvSpPr>
          <p:cNvPr id="649" name="TextBox 359"/>
          <p:cNvSpPr txBox="1"/>
          <p:nvPr/>
        </p:nvSpPr>
        <p:spPr>
          <a:xfrm>
            <a:off x="4724549" y="5835150"/>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err="1">
                <a:latin typeface="Copperplate Gothic Light" pitchFamily="34" charset="0"/>
              </a:rPr>
              <a:t>Yibing</a:t>
            </a:r>
            <a:r>
              <a:rPr lang="en-US" altLang="ja-JP" sz="1050" dirty="0">
                <a:latin typeface="Copperplate Gothic Light" pitchFamily="34" charset="0"/>
              </a:rPr>
              <a:t> Michelle Wang</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p>
        </p:txBody>
      </p:sp>
      <p:sp>
        <p:nvSpPr>
          <p:cNvPr id="650" name="TextBox 639"/>
          <p:cNvSpPr txBox="1"/>
          <p:nvPr/>
        </p:nvSpPr>
        <p:spPr>
          <a:xfrm>
            <a:off x="6797914" y="5835150"/>
            <a:ext cx="1800494" cy="900246"/>
          </a:xfrm>
          <a:prstGeom prst="rect">
            <a:avLst/>
          </a:prstGeom>
          <a:noFill/>
        </p:spPr>
        <p:txBody>
          <a:bodyPr wrap="none" rtlCol="0">
            <a:spAutoFit/>
          </a:bodyPr>
          <a:lstStyle/>
          <a:p>
            <a:pPr algn="ctr"/>
            <a:endParaRPr lang="en-US" sz="1050" dirty="0">
              <a:latin typeface="Copperplate Gothic Light" pitchFamily="34" charset="0"/>
            </a:endParaRPr>
          </a:p>
          <a:p>
            <a:pPr algn="ctr"/>
            <a:r>
              <a:rPr lang="en-US" altLang="ja-JP" sz="1050" dirty="0">
                <a:latin typeface="Copperplate Gothic Light" pitchFamily="34" charset="0"/>
              </a:rPr>
              <a:t>________________________</a:t>
            </a:r>
            <a:endParaRPr lang="en-US" sz="1050" dirty="0">
              <a:latin typeface="Copperplate Gothic Light" pitchFamily="34" charset="0"/>
            </a:endParaRPr>
          </a:p>
          <a:p>
            <a:pPr algn="ctr"/>
            <a:r>
              <a:rPr lang="en-US" altLang="ja-JP" sz="1050" dirty="0">
                <a:latin typeface="Copperplate Gothic Light" pitchFamily="34" charset="0"/>
              </a:rPr>
              <a:t>Rihito</a:t>
            </a:r>
            <a:r>
              <a:rPr lang="ja-JP" altLang="en-US" sz="1050" dirty="0">
                <a:latin typeface="Copperplate Gothic Light" pitchFamily="34" charset="0"/>
              </a:rPr>
              <a:t> </a:t>
            </a:r>
            <a:r>
              <a:rPr lang="en-US" altLang="ja-JP" sz="1050" dirty="0">
                <a:latin typeface="Copperplate Gothic Light" pitchFamily="34" charset="0"/>
              </a:rPr>
              <a:t>Kuroda</a:t>
            </a:r>
          </a:p>
          <a:p>
            <a:pPr algn="ctr"/>
            <a:r>
              <a:rPr lang="en-US" sz="1050" dirty="0">
                <a:latin typeface="Copperplate Gothic Light" pitchFamily="34" charset="0"/>
              </a:rPr>
              <a:t>Director</a:t>
            </a:r>
          </a:p>
          <a:p>
            <a:pPr algn="ctr"/>
            <a:r>
              <a:rPr lang="en-US" altLang="ja-JP" sz="1050" dirty="0">
                <a:latin typeface="Copperplate Gothic Light" pitchFamily="34" charset="0"/>
              </a:rPr>
              <a:t>Awards</a:t>
            </a:r>
            <a:r>
              <a:rPr lang="ja-JP" altLang="en-US" sz="1050" dirty="0">
                <a:latin typeface="Copperplate Gothic Light" pitchFamily="34" charset="0"/>
              </a:rPr>
              <a:t> </a:t>
            </a:r>
            <a:r>
              <a:rPr lang="en-US" altLang="ja-JP" sz="1050" dirty="0">
                <a:latin typeface="Copperplate Gothic Light" pitchFamily="34" charset="0"/>
              </a:rPr>
              <a:t>Chair</a:t>
            </a:r>
            <a:endParaRPr lang="en-US" sz="1050" dirty="0">
              <a:latin typeface="Copperplate Gothic Light" pitchFamily="34" charset="0"/>
            </a:endParaRPr>
          </a:p>
        </p:txBody>
      </p:sp>
    </p:spTree>
    <p:extLst>
      <p:ext uri="{BB962C8B-B14F-4D97-AF65-F5344CB8AC3E}">
        <p14:creationId xmlns:p14="http://schemas.microsoft.com/office/powerpoint/2010/main" val="2770186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正方形/長方形 1">
            <a:extLst>
              <a:ext uri="{FF2B5EF4-FFF2-40B4-BE49-F238E27FC236}">
                <a16:creationId xmlns:a16="http://schemas.microsoft.com/office/drawing/2014/main" id="{700F6EDF-249C-4BE6-967A-32C2119D9EB3}"/>
              </a:ext>
            </a:extLst>
          </p:cNvPr>
          <p:cNvSpPr/>
          <p:nvPr/>
        </p:nvSpPr>
        <p:spPr>
          <a:xfrm>
            <a:off x="609600" y="2895600"/>
            <a:ext cx="8077200" cy="3108543"/>
          </a:xfrm>
          <a:prstGeom prst="rect">
            <a:avLst/>
          </a:prstGeom>
        </p:spPr>
        <p:txBody>
          <a:bodyPr wrap="square">
            <a:spAutoFit/>
          </a:bodyPr>
          <a:lstStyle/>
          <a:p>
            <a:pPr algn="ctr"/>
            <a:r>
              <a:rPr lang="en-US" altLang="ja-JP" sz="2800" dirty="0"/>
              <a:t>Prof. Nobukazu Teranishi</a:t>
            </a:r>
          </a:p>
          <a:p>
            <a:pPr algn="ctr"/>
            <a:r>
              <a:rPr lang="en-US" altLang="ja-JP" sz="2800" dirty="0"/>
              <a:t>IISS Director</a:t>
            </a:r>
          </a:p>
          <a:p>
            <a:pPr algn="ctr"/>
            <a:endParaRPr lang="en-US" altLang="ja-JP" sz="2800" dirty="0"/>
          </a:p>
          <a:p>
            <a:pPr algn="ctr"/>
            <a:r>
              <a:rPr lang="en-US" altLang="ja-JP" sz="2800" dirty="0"/>
              <a:t>and </a:t>
            </a:r>
          </a:p>
          <a:p>
            <a:pPr algn="ctr"/>
            <a:endParaRPr lang="en-US" altLang="ja-JP" sz="2800" dirty="0"/>
          </a:p>
          <a:p>
            <a:pPr algn="ctr"/>
            <a:r>
              <a:rPr lang="en-US" altLang="ja-JP" sz="2800" dirty="0"/>
              <a:t>Prof. Albert Thuwissen</a:t>
            </a:r>
          </a:p>
          <a:p>
            <a:pPr algn="ctr"/>
            <a:r>
              <a:rPr lang="en-US" altLang="ja-JP" sz="2800" dirty="0"/>
              <a:t>IISS President</a:t>
            </a:r>
          </a:p>
        </p:txBody>
      </p:sp>
      <p:sp>
        <p:nvSpPr>
          <p:cNvPr id="3" name="テキスト ボックス 2">
            <a:extLst>
              <a:ext uri="{FF2B5EF4-FFF2-40B4-BE49-F238E27FC236}">
                <a16:creationId xmlns:a16="http://schemas.microsoft.com/office/drawing/2014/main" id="{5BF03BC8-7BD4-47FA-A782-CA650FF858FC}"/>
              </a:ext>
            </a:extLst>
          </p:cNvPr>
          <p:cNvSpPr txBox="1"/>
          <p:nvPr/>
        </p:nvSpPr>
        <p:spPr>
          <a:xfrm>
            <a:off x="1181616" y="1447800"/>
            <a:ext cx="6780767" cy="707886"/>
          </a:xfrm>
          <a:prstGeom prst="rect">
            <a:avLst/>
          </a:prstGeom>
          <a:noFill/>
        </p:spPr>
        <p:txBody>
          <a:bodyPr wrap="none" rtlCol="0">
            <a:spAutoFit/>
          </a:bodyPr>
          <a:lstStyle/>
          <a:p>
            <a:r>
              <a:rPr kumimoji="1" lang="en-US" altLang="ja-JP" sz="4000" b="1" dirty="0"/>
              <a:t>IISS Exceptional Service Award</a:t>
            </a:r>
            <a:r>
              <a:rPr kumimoji="1" lang="ja-JP" altLang="en-US" sz="4000" b="1" dirty="0"/>
              <a:t> </a:t>
            </a:r>
          </a:p>
        </p:txBody>
      </p:sp>
    </p:spTree>
    <p:extLst>
      <p:ext uri="{BB962C8B-B14F-4D97-AF65-F5344CB8AC3E}">
        <p14:creationId xmlns:p14="http://schemas.microsoft.com/office/powerpoint/2010/main" val="1853756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6070" y="274638"/>
            <a:ext cx="6118860" cy="792162"/>
          </a:xfrm>
        </p:spPr>
        <p:txBody>
          <a:bodyPr/>
          <a:lstStyle/>
          <a:p>
            <a:r>
              <a:rPr kumimoji="1" lang="en-US" altLang="ja-JP" sz="3600" b="1" dirty="0"/>
              <a:t>IISS Exceptional Service Award</a:t>
            </a:r>
            <a:r>
              <a:rPr kumimoji="1" lang="ja-JP" altLang="en-US" sz="3600" b="1" dirty="0"/>
              <a:t> </a:t>
            </a:r>
          </a:p>
        </p:txBody>
      </p:sp>
      <p:sp>
        <p:nvSpPr>
          <p:cNvPr id="4" name="TextBox 3"/>
          <p:cNvSpPr txBox="1"/>
          <p:nvPr/>
        </p:nvSpPr>
        <p:spPr>
          <a:xfrm>
            <a:off x="584200" y="1828800"/>
            <a:ext cx="7848600" cy="2677656"/>
          </a:xfrm>
          <a:prstGeom prst="rect">
            <a:avLst/>
          </a:prstGeom>
          <a:noFill/>
        </p:spPr>
        <p:txBody>
          <a:bodyPr wrap="square" rtlCol="0">
            <a:spAutoFit/>
          </a:bodyPr>
          <a:lstStyle/>
          <a:p>
            <a:r>
              <a:rPr lang="en-US" altLang="ja-JP" sz="2800" dirty="0">
                <a:solidFill>
                  <a:srgbClr val="000000"/>
                </a:solidFill>
                <a:latin typeface="Arial" panose="020B0604020202020204" pitchFamily="34" charset="0"/>
                <a:cs typeface="Arial" panose="020B0604020202020204" pitchFamily="34" charset="0"/>
              </a:rPr>
              <a:t>This award is to recognize a person who made an </a:t>
            </a:r>
            <a:r>
              <a:rPr lang="en-US" altLang="ja-JP" sz="2800" dirty="0">
                <a:latin typeface="Arial" panose="020B0604020202020204" pitchFamily="34" charset="0"/>
                <a:cs typeface="Arial" panose="020B0604020202020204" pitchFamily="34" charset="0"/>
              </a:rPr>
              <a:t>exceptional service to the image sensor specialist community, </a:t>
            </a:r>
            <a:r>
              <a:rPr lang="en-US" altLang="ja-JP" sz="2800" dirty="0">
                <a:solidFill>
                  <a:srgbClr val="000000"/>
                </a:solidFill>
                <a:latin typeface="Arial" panose="020B0604020202020204" pitchFamily="34" charset="0"/>
                <a:cs typeface="Arial" panose="020B0604020202020204" pitchFamily="34" charset="0"/>
              </a:rPr>
              <a:t>established in 2011. </a:t>
            </a:r>
          </a:p>
          <a:p>
            <a:endParaRPr lang="en-US" altLang="ja-JP" sz="2800" dirty="0">
              <a:solidFill>
                <a:srgbClr val="000000"/>
              </a:solidFill>
              <a:latin typeface="Arial" panose="020B0604020202020204" pitchFamily="34" charset="0"/>
            </a:endParaRPr>
          </a:p>
          <a:p>
            <a:r>
              <a:rPr lang="en-US" altLang="ja-JP" sz="2800" dirty="0">
                <a:solidFill>
                  <a:srgbClr val="000000"/>
                </a:solidFill>
                <a:latin typeface="Arial" panose="020B0604020202020204" pitchFamily="34" charset="0"/>
              </a:rPr>
              <a:t>      - US$ 2,500 cash award</a:t>
            </a:r>
          </a:p>
          <a:p>
            <a:r>
              <a:rPr lang="en-US" altLang="ja-JP" sz="2800" dirty="0">
                <a:solidFill>
                  <a:srgbClr val="000000"/>
                </a:solidFill>
                <a:latin typeface="Arial" panose="020B0604020202020204" pitchFamily="34" charset="0"/>
              </a:rPr>
              <a:t>      - Complimentary IISW registration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3760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6" name="テキスト ボックス 5">
            <a:extLst>
              <a:ext uri="{FF2B5EF4-FFF2-40B4-BE49-F238E27FC236}">
                <a16:creationId xmlns:a16="http://schemas.microsoft.com/office/drawing/2014/main" id="{EF2D4FD7-8200-45D0-A66B-B3231B76644E}"/>
              </a:ext>
            </a:extLst>
          </p:cNvPr>
          <p:cNvSpPr txBox="1"/>
          <p:nvPr/>
        </p:nvSpPr>
        <p:spPr>
          <a:xfrm>
            <a:off x="3048000" y="139647"/>
            <a:ext cx="6021520" cy="1200329"/>
          </a:xfrm>
          <a:prstGeom prst="rect">
            <a:avLst/>
          </a:prstGeom>
          <a:noFill/>
        </p:spPr>
        <p:txBody>
          <a:bodyPr wrap="none" rtlCol="0">
            <a:spAutoFit/>
          </a:bodyPr>
          <a:lstStyle/>
          <a:p>
            <a:r>
              <a:rPr kumimoji="1" lang="en-US" altLang="ja-JP" sz="3600" b="1" dirty="0"/>
              <a:t>IISS Exceptional Service Award</a:t>
            </a:r>
          </a:p>
          <a:p>
            <a:r>
              <a:rPr kumimoji="1" lang="en-US" altLang="ja-JP" sz="3600" b="1" dirty="0"/>
              <a:t>Past Recipients</a:t>
            </a:r>
            <a:r>
              <a:rPr kumimoji="1" lang="ja-JP" altLang="en-US" sz="3600" b="1" dirty="0"/>
              <a:t> </a:t>
            </a:r>
          </a:p>
        </p:txBody>
      </p:sp>
      <p:sp>
        <p:nvSpPr>
          <p:cNvPr id="9" name="テキスト ボックス 8">
            <a:extLst>
              <a:ext uri="{FF2B5EF4-FFF2-40B4-BE49-F238E27FC236}">
                <a16:creationId xmlns:a16="http://schemas.microsoft.com/office/drawing/2014/main" id="{960FCF61-37FD-4E10-BD4F-FEF110A0FFB0}"/>
              </a:ext>
            </a:extLst>
          </p:cNvPr>
          <p:cNvSpPr txBox="1"/>
          <p:nvPr/>
        </p:nvSpPr>
        <p:spPr>
          <a:xfrm>
            <a:off x="1828800" y="1428930"/>
            <a:ext cx="6021521" cy="1384995"/>
          </a:xfrm>
          <a:prstGeom prst="rect">
            <a:avLst/>
          </a:prstGeom>
          <a:noFill/>
        </p:spPr>
        <p:txBody>
          <a:bodyPr wrap="square" rtlCol="0">
            <a:spAutoFit/>
          </a:bodyPr>
          <a:lstStyle/>
          <a:p>
            <a:r>
              <a:rPr kumimoji="1" lang="en-US" altLang="ja-JP" sz="2800" b="1" dirty="0">
                <a:cs typeface="Arial" panose="020B0604020202020204" pitchFamily="34" charset="0"/>
              </a:rPr>
              <a:t>2011  Dr. Vladimir </a:t>
            </a:r>
            <a:r>
              <a:rPr kumimoji="1" lang="en-US" altLang="ja-JP" sz="2800" b="1" dirty="0" err="1">
                <a:cs typeface="Arial" panose="020B0604020202020204" pitchFamily="34" charset="0"/>
              </a:rPr>
              <a:t>Koifman</a:t>
            </a:r>
            <a:endParaRPr kumimoji="1" lang="en-US" altLang="ja-JP" sz="2800" b="1" dirty="0">
              <a:cs typeface="Arial" panose="020B0604020202020204" pitchFamily="34" charset="0"/>
            </a:endParaRPr>
          </a:p>
          <a:p>
            <a:r>
              <a:rPr kumimoji="1" lang="en-US" altLang="ja-JP" sz="2800" b="1" dirty="0">
                <a:cs typeface="Arial" panose="020B0604020202020204" pitchFamily="34" charset="0"/>
              </a:rPr>
              <a:t>For the creation and continuing editorship of Image Sensors World Blog.</a:t>
            </a:r>
            <a:endParaRPr kumimoji="1" lang="ja-JP" altLang="en-US" sz="2800" b="1" dirty="0">
              <a:cs typeface="Arial" panose="020B0604020202020204" pitchFamily="34" charset="0"/>
            </a:endParaRPr>
          </a:p>
        </p:txBody>
      </p:sp>
      <p:sp>
        <p:nvSpPr>
          <p:cNvPr id="10" name="テキスト ボックス 9">
            <a:extLst>
              <a:ext uri="{FF2B5EF4-FFF2-40B4-BE49-F238E27FC236}">
                <a16:creationId xmlns:a16="http://schemas.microsoft.com/office/drawing/2014/main" id="{1C3F86C0-634D-4FD7-8883-54D1ECF9FCF2}"/>
              </a:ext>
            </a:extLst>
          </p:cNvPr>
          <p:cNvSpPr txBox="1"/>
          <p:nvPr/>
        </p:nvSpPr>
        <p:spPr>
          <a:xfrm>
            <a:off x="1828800" y="3081170"/>
            <a:ext cx="7240720" cy="3108543"/>
          </a:xfrm>
          <a:prstGeom prst="rect">
            <a:avLst/>
          </a:prstGeom>
          <a:noFill/>
        </p:spPr>
        <p:txBody>
          <a:bodyPr wrap="square" rtlCol="0">
            <a:spAutoFit/>
          </a:bodyPr>
          <a:lstStyle/>
          <a:p>
            <a:r>
              <a:rPr kumimoji="1" lang="en-US" altLang="ja-JP" sz="2800" b="1" dirty="0">
                <a:cs typeface="Arial" panose="020B0604020202020204" pitchFamily="34" charset="0"/>
              </a:rPr>
              <a:t>2013  Prof. Albert </a:t>
            </a:r>
            <a:r>
              <a:rPr kumimoji="1" lang="en-US" altLang="ja-JP" sz="2800" b="1" dirty="0" err="1">
                <a:cs typeface="Arial" panose="020B0604020202020204" pitchFamily="34" charset="0"/>
              </a:rPr>
              <a:t>Theuwissen</a:t>
            </a:r>
            <a:endParaRPr kumimoji="1" lang="en-US" altLang="ja-JP" sz="2800" b="1" dirty="0">
              <a:cs typeface="Arial" panose="020B0604020202020204" pitchFamily="34" charset="0"/>
            </a:endParaRPr>
          </a:p>
          <a:p>
            <a:r>
              <a:rPr lang="en-US" altLang="ja-JP" sz="2800" b="1" dirty="0">
                <a:cs typeface="Arial" panose="020B0604020202020204" pitchFamily="34" charset="0"/>
              </a:rPr>
              <a:t>For exceptional contributions to the education of image sensor specialists through your books, university teaching, organization of various educational activities in conjunction with IEEE and IISS meetings, and continuing professional education with Harvest Imaging</a:t>
            </a:r>
            <a:r>
              <a:rPr kumimoji="1" lang="en-US" altLang="ja-JP" sz="2800" b="1" dirty="0">
                <a:cs typeface="Arial" panose="020B0604020202020204" pitchFamily="34" charset="0"/>
              </a:rPr>
              <a:t>.</a:t>
            </a:r>
            <a:endParaRPr lang="en-US" altLang="ja-JP" sz="2800" b="1" dirty="0">
              <a:cs typeface="Arial" panose="020B0604020202020204" pitchFamily="34" charset="0"/>
            </a:endParaRPr>
          </a:p>
        </p:txBody>
      </p:sp>
      <p:pic>
        <p:nvPicPr>
          <p:cNvPr id="4" name="図 3">
            <a:extLst>
              <a:ext uri="{FF2B5EF4-FFF2-40B4-BE49-F238E27FC236}">
                <a16:creationId xmlns:a16="http://schemas.microsoft.com/office/drawing/2014/main" id="{F5B4EAD1-0295-4F38-9270-537F3D87D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32" y="3429000"/>
            <a:ext cx="1280000" cy="1520000"/>
          </a:xfrm>
          <a:prstGeom prst="rect">
            <a:avLst/>
          </a:prstGeom>
        </p:spPr>
      </p:pic>
      <p:pic>
        <p:nvPicPr>
          <p:cNvPr id="11" name="図 10">
            <a:extLst>
              <a:ext uri="{FF2B5EF4-FFF2-40B4-BE49-F238E27FC236}">
                <a16:creationId xmlns:a16="http://schemas.microsoft.com/office/drawing/2014/main" id="{C0D4FFD6-7C72-402B-8D7C-1B3AAF0E5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08" y="1350862"/>
            <a:ext cx="1293334" cy="1560000"/>
          </a:xfrm>
          <a:prstGeom prst="rect">
            <a:avLst/>
          </a:prstGeom>
        </p:spPr>
      </p:pic>
    </p:spTree>
    <p:extLst>
      <p:ext uri="{BB962C8B-B14F-4D97-AF65-F5344CB8AC3E}">
        <p14:creationId xmlns:p14="http://schemas.microsoft.com/office/powerpoint/2010/main" val="833301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テキスト ボックス 2">
            <a:extLst>
              <a:ext uri="{FF2B5EF4-FFF2-40B4-BE49-F238E27FC236}">
                <a16:creationId xmlns:a16="http://schemas.microsoft.com/office/drawing/2014/main" id="{5BF03BC8-7BD4-47FA-A782-CA650FF858FC}"/>
              </a:ext>
            </a:extLst>
          </p:cNvPr>
          <p:cNvSpPr txBox="1"/>
          <p:nvPr/>
        </p:nvSpPr>
        <p:spPr>
          <a:xfrm>
            <a:off x="3048000" y="111503"/>
            <a:ext cx="6021520" cy="1200329"/>
          </a:xfrm>
          <a:prstGeom prst="rect">
            <a:avLst/>
          </a:prstGeom>
          <a:noFill/>
        </p:spPr>
        <p:txBody>
          <a:bodyPr wrap="none" rtlCol="0">
            <a:spAutoFit/>
          </a:bodyPr>
          <a:lstStyle/>
          <a:p>
            <a:r>
              <a:rPr kumimoji="1" lang="en-US" altLang="ja-JP" sz="3600" b="1" dirty="0"/>
              <a:t>IISS Exceptional Service Award</a:t>
            </a:r>
          </a:p>
          <a:p>
            <a:r>
              <a:rPr kumimoji="1" lang="en-US" altLang="ja-JP" sz="3600" b="1" dirty="0"/>
              <a:t>2019 Recipient</a:t>
            </a:r>
            <a:r>
              <a:rPr kumimoji="1" lang="ja-JP" altLang="en-US" sz="3600" b="1" dirty="0"/>
              <a:t> </a:t>
            </a:r>
          </a:p>
        </p:txBody>
      </p:sp>
      <p:pic>
        <p:nvPicPr>
          <p:cNvPr id="6" name="図 5">
            <a:extLst>
              <a:ext uri="{FF2B5EF4-FFF2-40B4-BE49-F238E27FC236}">
                <a16:creationId xmlns:a16="http://schemas.microsoft.com/office/drawing/2014/main" id="{A6DF9A55-6A45-45D4-A395-C65839679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07397"/>
            <a:ext cx="2794000" cy="2794000"/>
          </a:xfrm>
          <a:prstGeom prst="rect">
            <a:avLst/>
          </a:prstGeom>
        </p:spPr>
      </p:pic>
      <p:sp>
        <p:nvSpPr>
          <p:cNvPr id="9" name="テキスト ボックス 8">
            <a:extLst>
              <a:ext uri="{FF2B5EF4-FFF2-40B4-BE49-F238E27FC236}">
                <a16:creationId xmlns:a16="http://schemas.microsoft.com/office/drawing/2014/main" id="{0F12365C-D529-421A-A1BF-FBAED7D20532}"/>
              </a:ext>
            </a:extLst>
          </p:cNvPr>
          <p:cNvSpPr txBox="1"/>
          <p:nvPr/>
        </p:nvSpPr>
        <p:spPr>
          <a:xfrm>
            <a:off x="3206605" y="1416020"/>
            <a:ext cx="5862915" cy="646331"/>
          </a:xfrm>
          <a:prstGeom prst="rect">
            <a:avLst/>
          </a:prstGeom>
          <a:noFill/>
        </p:spPr>
        <p:txBody>
          <a:bodyPr wrap="square" rtlCol="0">
            <a:spAutoFit/>
          </a:bodyPr>
          <a:lstStyle/>
          <a:p>
            <a:r>
              <a:rPr lang="en-US" altLang="ja-JP" sz="3600" b="1" dirty="0">
                <a:solidFill>
                  <a:schemeClr val="tx2"/>
                </a:solidFill>
              </a:rPr>
              <a:t>Dr. </a:t>
            </a:r>
            <a:r>
              <a:rPr lang="en-US" altLang="ja-JP" sz="3600" b="1" dirty="0" err="1">
                <a:solidFill>
                  <a:schemeClr val="tx2"/>
                </a:solidFill>
              </a:rPr>
              <a:t>Savvas</a:t>
            </a:r>
            <a:r>
              <a:rPr lang="en-US" altLang="ja-JP" sz="3600" b="1" dirty="0">
                <a:solidFill>
                  <a:schemeClr val="tx2"/>
                </a:solidFill>
              </a:rPr>
              <a:t> Chamberlain</a:t>
            </a:r>
            <a:r>
              <a:rPr lang="en-US" altLang="ja-JP" sz="3600" b="1" dirty="0"/>
              <a:t>, </a:t>
            </a:r>
          </a:p>
        </p:txBody>
      </p:sp>
      <p:sp>
        <p:nvSpPr>
          <p:cNvPr id="7" name="テキスト ボックス 6">
            <a:extLst>
              <a:ext uri="{FF2B5EF4-FFF2-40B4-BE49-F238E27FC236}">
                <a16:creationId xmlns:a16="http://schemas.microsoft.com/office/drawing/2014/main" id="{22F31D75-F42E-49CB-87E9-C1D15798B04E}"/>
              </a:ext>
            </a:extLst>
          </p:cNvPr>
          <p:cNvSpPr txBox="1"/>
          <p:nvPr/>
        </p:nvSpPr>
        <p:spPr>
          <a:xfrm>
            <a:off x="457200" y="4993951"/>
            <a:ext cx="7924800" cy="1569660"/>
          </a:xfrm>
          <a:prstGeom prst="rect">
            <a:avLst/>
          </a:prstGeom>
          <a:noFill/>
        </p:spPr>
        <p:txBody>
          <a:bodyPr wrap="square" rtlCol="0">
            <a:spAutoFit/>
          </a:bodyPr>
          <a:lstStyle/>
          <a:p>
            <a:r>
              <a:rPr lang="en-US" altLang="ja-JP" sz="3200" b="1" dirty="0">
                <a:solidFill>
                  <a:schemeClr val="tx2"/>
                </a:solidFill>
              </a:rPr>
              <a:t>“For the Contributions to the Organization of What is Now the International Image Sensor Workshop”</a:t>
            </a:r>
            <a:endParaRPr lang="en-US" altLang="ja-JP" sz="3200" b="1" dirty="0">
              <a:solidFill>
                <a:schemeClr val="tx2"/>
              </a:solidFill>
              <a:latin typeface="Copperplate Gothic Light" pitchFamily="34" charset="0"/>
            </a:endParaRPr>
          </a:p>
        </p:txBody>
      </p:sp>
    </p:spTree>
    <p:extLst>
      <p:ext uri="{BB962C8B-B14F-4D97-AF65-F5344CB8AC3E}">
        <p14:creationId xmlns:p14="http://schemas.microsoft.com/office/powerpoint/2010/main" val="3758022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7D3D5E-B786-4655-85A9-DA575C532CE7}"/>
              </a:ext>
            </a:extLst>
          </p:cNvPr>
          <p:cNvSpPr/>
          <p:nvPr/>
        </p:nvSpPr>
        <p:spPr>
          <a:xfrm>
            <a:off x="228600" y="5995546"/>
            <a:ext cx="7393120" cy="74322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6" name="テキスト ボックス 5">
            <a:extLst>
              <a:ext uri="{FF2B5EF4-FFF2-40B4-BE49-F238E27FC236}">
                <a16:creationId xmlns:a16="http://schemas.microsoft.com/office/drawing/2014/main" id="{EF2D4FD7-8200-45D0-A66B-B3231B76644E}"/>
              </a:ext>
            </a:extLst>
          </p:cNvPr>
          <p:cNvSpPr txBox="1"/>
          <p:nvPr/>
        </p:nvSpPr>
        <p:spPr>
          <a:xfrm>
            <a:off x="3048000" y="94978"/>
            <a:ext cx="6021520" cy="1200329"/>
          </a:xfrm>
          <a:prstGeom prst="rect">
            <a:avLst/>
          </a:prstGeom>
          <a:noFill/>
        </p:spPr>
        <p:txBody>
          <a:bodyPr wrap="none" rtlCol="0">
            <a:spAutoFit/>
          </a:bodyPr>
          <a:lstStyle/>
          <a:p>
            <a:r>
              <a:rPr kumimoji="1" lang="en-US" altLang="ja-JP" sz="3600" b="1" dirty="0"/>
              <a:t>IISS Exceptional Service Award</a:t>
            </a:r>
          </a:p>
          <a:p>
            <a:r>
              <a:rPr kumimoji="1" lang="en-US" altLang="ja-JP" sz="3600" b="1" dirty="0"/>
              <a:t>2019 Recipient</a:t>
            </a:r>
            <a:r>
              <a:rPr kumimoji="1" lang="ja-JP" altLang="en-US" sz="3600" b="1" dirty="0"/>
              <a:t> </a:t>
            </a:r>
          </a:p>
        </p:txBody>
      </p:sp>
      <p:sp>
        <p:nvSpPr>
          <p:cNvPr id="9" name="テキスト ボックス 8">
            <a:extLst>
              <a:ext uri="{FF2B5EF4-FFF2-40B4-BE49-F238E27FC236}">
                <a16:creationId xmlns:a16="http://schemas.microsoft.com/office/drawing/2014/main" id="{960FCF61-37FD-4E10-BD4F-FEF110A0FFB0}"/>
              </a:ext>
            </a:extLst>
          </p:cNvPr>
          <p:cNvSpPr txBox="1"/>
          <p:nvPr/>
        </p:nvSpPr>
        <p:spPr>
          <a:xfrm>
            <a:off x="121920" y="1161685"/>
            <a:ext cx="8917120" cy="6124754"/>
          </a:xfrm>
          <a:prstGeom prst="rect">
            <a:avLst/>
          </a:prstGeom>
          <a:noFill/>
        </p:spPr>
        <p:txBody>
          <a:bodyPr wrap="square" rtlCol="0">
            <a:spAutoFit/>
          </a:bodyPr>
          <a:lstStyle/>
          <a:p>
            <a:r>
              <a:rPr kumimoji="1" lang="en-US" altLang="ja-JP" sz="2400" b="1" dirty="0">
                <a:cs typeface="Arial" panose="020B0604020202020204" pitchFamily="34" charset="0"/>
              </a:rPr>
              <a:t>The Workshops in the early days</a:t>
            </a:r>
          </a:p>
          <a:p>
            <a:r>
              <a:rPr kumimoji="1" lang="en-US" altLang="ja-JP" sz="800" b="1" dirty="0">
                <a:cs typeface="Arial" panose="020B0604020202020204" pitchFamily="34" charset="0"/>
              </a:rPr>
              <a:t> </a:t>
            </a:r>
          </a:p>
          <a:p>
            <a:pPr marL="1162050" indent="-623888"/>
            <a:r>
              <a:rPr kumimoji="1" lang="en-US" altLang="ja-JP" sz="2400" b="1" dirty="0">
                <a:cs typeface="Arial" panose="020B0604020202020204" pitchFamily="34" charset="0"/>
              </a:rPr>
              <a:t>1st: 1986 IEEE Workshop on CCD, </a:t>
            </a:r>
          </a:p>
          <a:p>
            <a:pPr marL="1162050" indent="-623888"/>
            <a:r>
              <a:rPr kumimoji="1" lang="en-US" altLang="ja-JP" sz="2400" b="1" dirty="0">
                <a:cs typeface="Arial" panose="020B0604020202020204" pitchFamily="34" charset="0"/>
              </a:rPr>
              <a:t>        Arden House, New York, USA</a:t>
            </a:r>
          </a:p>
          <a:p>
            <a:pPr marL="1162050" indent="-623888"/>
            <a:r>
              <a:rPr kumimoji="1" lang="en-US" altLang="ja-JP" sz="800" b="1" dirty="0">
                <a:cs typeface="Arial" panose="020B0604020202020204" pitchFamily="34" charset="0"/>
              </a:rPr>
              <a:t> </a:t>
            </a:r>
          </a:p>
          <a:p>
            <a:pPr marL="1162050" indent="-623888"/>
            <a:r>
              <a:rPr kumimoji="1" lang="en-US" altLang="ja-JP" sz="2400" b="1" dirty="0">
                <a:cs typeface="Arial" panose="020B0604020202020204" pitchFamily="34" charset="0"/>
              </a:rPr>
              <a:t>2nd: 1990 IEEE Workshop on Advanced Solid-State Imagers, </a:t>
            </a:r>
          </a:p>
          <a:p>
            <a:pPr marL="1162050" indent="-623888"/>
            <a:r>
              <a:rPr kumimoji="1" lang="en-US" altLang="ja-JP" sz="2400" b="1" dirty="0">
                <a:cs typeface="Arial" panose="020B0604020202020204" pitchFamily="34" charset="0"/>
              </a:rPr>
              <a:t>         Arden House, New York, USA</a:t>
            </a:r>
          </a:p>
          <a:p>
            <a:pPr marL="1162050" indent="-623888"/>
            <a:r>
              <a:rPr kumimoji="1" lang="en-US" altLang="ja-JP" sz="800" b="1" dirty="0">
                <a:cs typeface="Arial" panose="020B0604020202020204" pitchFamily="34" charset="0"/>
              </a:rPr>
              <a:t> </a:t>
            </a:r>
          </a:p>
          <a:p>
            <a:pPr marL="1162050" indent="-623888"/>
            <a:r>
              <a:rPr kumimoji="1" lang="en-US" altLang="ja-JP" sz="2400" b="1" dirty="0">
                <a:solidFill>
                  <a:schemeClr val="tx2"/>
                </a:solidFill>
                <a:cs typeface="Arial" panose="020B0604020202020204" pitchFamily="34" charset="0"/>
              </a:rPr>
              <a:t>3rd: 1991 IEEE CCD Workshop,  </a:t>
            </a:r>
          </a:p>
          <a:p>
            <a:pPr marL="1162050" indent="-623888"/>
            <a:r>
              <a:rPr kumimoji="1" lang="en-US" altLang="ja-JP" sz="2400" b="1" dirty="0">
                <a:solidFill>
                  <a:schemeClr val="tx2"/>
                </a:solidFill>
                <a:cs typeface="Arial" panose="020B0604020202020204" pitchFamily="34" charset="0"/>
              </a:rPr>
              <a:t>         Waterloo, Canada (Chair of the Steering and TPC)</a:t>
            </a:r>
          </a:p>
          <a:p>
            <a:pPr marL="1162050" indent="-623888"/>
            <a:r>
              <a:rPr kumimoji="1" lang="en-US" altLang="ja-JP" sz="800" b="1" dirty="0">
                <a:solidFill>
                  <a:schemeClr val="tx2"/>
                </a:solidFill>
                <a:cs typeface="Arial" panose="020B0604020202020204" pitchFamily="34" charset="0"/>
              </a:rPr>
              <a:t> </a:t>
            </a:r>
          </a:p>
          <a:p>
            <a:pPr marL="1162050" indent="-623888"/>
            <a:r>
              <a:rPr kumimoji="1" lang="en-US" altLang="ja-JP" sz="2400" b="1" dirty="0">
                <a:solidFill>
                  <a:schemeClr val="tx2"/>
                </a:solidFill>
                <a:cs typeface="Arial" panose="020B0604020202020204" pitchFamily="34" charset="0"/>
              </a:rPr>
              <a:t>4th: 1993 IEEE Workshop on CCDs and Advanced Image Sensors,  </a:t>
            </a:r>
          </a:p>
          <a:p>
            <a:pPr marL="1162050" indent="-623888"/>
            <a:r>
              <a:rPr kumimoji="1" lang="en-US" altLang="ja-JP" sz="2400" b="1" dirty="0">
                <a:solidFill>
                  <a:schemeClr val="tx2"/>
                </a:solidFill>
                <a:cs typeface="Arial" panose="020B0604020202020204" pitchFamily="34" charset="0"/>
              </a:rPr>
              <a:t>        Waterloo, Canada (General Chair)</a:t>
            </a:r>
          </a:p>
          <a:p>
            <a:pPr marL="1162050" indent="-623888"/>
            <a:r>
              <a:rPr kumimoji="1" lang="en-US" altLang="ja-JP" sz="800" b="1" dirty="0">
                <a:solidFill>
                  <a:schemeClr val="tx2"/>
                </a:solidFill>
                <a:cs typeface="Arial" panose="020B0604020202020204" pitchFamily="34" charset="0"/>
              </a:rPr>
              <a:t> </a:t>
            </a:r>
          </a:p>
          <a:p>
            <a:pPr marL="1162050" indent="-623888"/>
            <a:r>
              <a:rPr kumimoji="1" lang="en-US" altLang="ja-JP" sz="2400" b="1" dirty="0">
                <a:solidFill>
                  <a:schemeClr val="tx2"/>
                </a:solidFill>
                <a:cs typeface="Arial" panose="020B0604020202020204" pitchFamily="34" charset="0"/>
              </a:rPr>
              <a:t>5th: 1995 IEEE Workshop on CCDs and Advanced Image Sensors,  </a:t>
            </a:r>
          </a:p>
          <a:p>
            <a:pPr marL="1162050" indent="-623888"/>
            <a:r>
              <a:rPr kumimoji="1" lang="en-US" altLang="ja-JP" sz="2400" b="1" dirty="0">
                <a:solidFill>
                  <a:schemeClr val="tx2"/>
                </a:solidFill>
                <a:cs typeface="Arial" panose="020B0604020202020204" pitchFamily="34" charset="0"/>
              </a:rPr>
              <a:t>        Dana Point, California, USA (Organizer)</a:t>
            </a:r>
          </a:p>
          <a:p>
            <a:pPr marL="1162050" indent="-623888"/>
            <a:r>
              <a:rPr kumimoji="1" lang="en-US" altLang="ja-JP" sz="800" b="1" dirty="0">
                <a:solidFill>
                  <a:schemeClr val="tx2"/>
                </a:solidFill>
                <a:cs typeface="Arial" panose="020B0604020202020204" pitchFamily="34" charset="0"/>
              </a:rPr>
              <a:t> </a:t>
            </a:r>
          </a:p>
          <a:p>
            <a:pPr indent="355600"/>
            <a:r>
              <a:rPr lang="en-US" altLang="ja-JP" sz="2400" b="1" dirty="0">
                <a:solidFill>
                  <a:srgbClr val="FF0000"/>
                </a:solidFill>
              </a:rPr>
              <a:t>During this period, the Workshop grew substantially </a:t>
            </a:r>
          </a:p>
          <a:p>
            <a:pPr indent="355600"/>
            <a:r>
              <a:rPr lang="en-US" altLang="ja-JP" sz="2400" b="1" dirty="0">
                <a:solidFill>
                  <a:srgbClr val="FF0000"/>
                </a:solidFill>
              </a:rPr>
              <a:t>and the workshop organization was established!</a:t>
            </a:r>
            <a:endParaRPr lang="ja-JP" altLang="ja-JP" sz="2400" b="1" dirty="0">
              <a:solidFill>
                <a:srgbClr val="FF0000"/>
              </a:solidFill>
            </a:endParaRPr>
          </a:p>
          <a:p>
            <a:pPr marL="1162050" indent="-623888"/>
            <a:endParaRPr kumimoji="1" lang="ja-JP" altLang="en-US" sz="2400" b="1" dirty="0">
              <a:solidFill>
                <a:schemeClr val="tx2"/>
              </a:solidFill>
              <a:cs typeface="Arial" panose="020B0604020202020204" pitchFamily="34" charset="0"/>
            </a:endParaRPr>
          </a:p>
        </p:txBody>
      </p:sp>
    </p:spTree>
    <p:extLst>
      <p:ext uri="{BB962C8B-B14F-4D97-AF65-F5344CB8AC3E}">
        <p14:creationId xmlns:p14="http://schemas.microsoft.com/office/powerpoint/2010/main" val="1703627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6" name="テキスト ボックス 5">
            <a:extLst>
              <a:ext uri="{FF2B5EF4-FFF2-40B4-BE49-F238E27FC236}">
                <a16:creationId xmlns:a16="http://schemas.microsoft.com/office/drawing/2014/main" id="{EF2D4FD7-8200-45D0-A66B-B3231B76644E}"/>
              </a:ext>
            </a:extLst>
          </p:cNvPr>
          <p:cNvSpPr txBox="1"/>
          <p:nvPr/>
        </p:nvSpPr>
        <p:spPr>
          <a:xfrm>
            <a:off x="3048000" y="32067"/>
            <a:ext cx="6021520" cy="1200329"/>
          </a:xfrm>
          <a:prstGeom prst="rect">
            <a:avLst/>
          </a:prstGeom>
          <a:noFill/>
        </p:spPr>
        <p:txBody>
          <a:bodyPr wrap="none" rtlCol="0">
            <a:spAutoFit/>
          </a:bodyPr>
          <a:lstStyle/>
          <a:p>
            <a:r>
              <a:rPr kumimoji="1" lang="en-US" altLang="ja-JP" sz="3600" b="1" dirty="0"/>
              <a:t>IISS Exceptional Service Award</a:t>
            </a:r>
          </a:p>
          <a:p>
            <a:r>
              <a:rPr kumimoji="1" lang="en-US" altLang="ja-JP" sz="3600" b="1" dirty="0"/>
              <a:t>2019 Recipient</a:t>
            </a:r>
            <a:r>
              <a:rPr kumimoji="1" lang="ja-JP" altLang="en-US" sz="3600" b="1" dirty="0"/>
              <a:t> </a:t>
            </a:r>
          </a:p>
        </p:txBody>
      </p:sp>
      <p:sp>
        <p:nvSpPr>
          <p:cNvPr id="9" name="テキスト ボックス 8">
            <a:extLst>
              <a:ext uri="{FF2B5EF4-FFF2-40B4-BE49-F238E27FC236}">
                <a16:creationId xmlns:a16="http://schemas.microsoft.com/office/drawing/2014/main" id="{960FCF61-37FD-4E10-BD4F-FEF110A0FFB0}"/>
              </a:ext>
            </a:extLst>
          </p:cNvPr>
          <p:cNvSpPr txBox="1"/>
          <p:nvPr/>
        </p:nvSpPr>
        <p:spPr>
          <a:xfrm>
            <a:off x="381000" y="1161685"/>
            <a:ext cx="8536120" cy="1200329"/>
          </a:xfrm>
          <a:prstGeom prst="rect">
            <a:avLst/>
          </a:prstGeom>
          <a:noFill/>
        </p:spPr>
        <p:txBody>
          <a:bodyPr wrap="square" rtlCol="0">
            <a:spAutoFit/>
          </a:bodyPr>
          <a:lstStyle/>
          <a:p>
            <a:r>
              <a:rPr lang="en-US" altLang="ja-JP" sz="2400" b="1" dirty="0">
                <a:solidFill>
                  <a:schemeClr val="tx2"/>
                </a:solidFill>
              </a:rPr>
              <a:t>Well-known as the founder of DALSA.</a:t>
            </a:r>
          </a:p>
          <a:p>
            <a:r>
              <a:rPr lang="en-US" altLang="ja-JP" sz="2400" b="1" dirty="0">
                <a:solidFill>
                  <a:schemeClr val="tx2"/>
                </a:solidFill>
              </a:rPr>
              <a:t>Image sensor design and image sensor /camera manufacturing</a:t>
            </a:r>
          </a:p>
          <a:p>
            <a:r>
              <a:rPr lang="en-US" altLang="ja-JP" sz="2400" b="1" dirty="0" err="1">
                <a:solidFill>
                  <a:schemeClr val="tx2"/>
                </a:solidFill>
              </a:rPr>
              <a:t>Savvas</a:t>
            </a:r>
            <a:r>
              <a:rPr lang="en-US" altLang="ja-JP" sz="2400" b="1" dirty="0">
                <a:solidFill>
                  <a:schemeClr val="tx2"/>
                </a:solidFill>
              </a:rPr>
              <a:t> led its growth to a 1,000-employee company.</a:t>
            </a:r>
            <a:r>
              <a:rPr kumimoji="1" lang="en-US" altLang="ja-JP" sz="2400" b="1" dirty="0">
                <a:solidFill>
                  <a:schemeClr val="tx2"/>
                </a:solidFill>
                <a:cs typeface="Arial" panose="020B0604020202020204" pitchFamily="34" charset="0"/>
              </a:rPr>
              <a:t> </a:t>
            </a:r>
            <a:endParaRPr kumimoji="1" lang="ja-JP" altLang="en-US" sz="2400" b="1" dirty="0">
              <a:solidFill>
                <a:schemeClr val="tx2"/>
              </a:solidFill>
              <a:cs typeface="Arial" panose="020B0604020202020204" pitchFamily="34" charset="0"/>
            </a:endParaRPr>
          </a:p>
        </p:txBody>
      </p:sp>
      <p:pic>
        <p:nvPicPr>
          <p:cNvPr id="5" name="図 4" descr="草, 屋外, 空, 木 が含まれている画像&#10;&#10;自動的に生成された説明">
            <a:extLst>
              <a:ext uri="{FF2B5EF4-FFF2-40B4-BE49-F238E27FC236}">
                <a16:creationId xmlns:a16="http://schemas.microsoft.com/office/drawing/2014/main" id="{4E3D7ABA-6AB6-4E7D-8468-6A500AFDA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76068"/>
            <a:ext cx="4191999" cy="4042285"/>
          </a:xfrm>
          <a:prstGeom prst="rect">
            <a:avLst/>
          </a:prstGeom>
        </p:spPr>
      </p:pic>
      <p:pic>
        <p:nvPicPr>
          <p:cNvPr id="7" name="図 6" descr="電子機器, カメラ が含まれている画像&#10;&#10;自動的に生成された説明">
            <a:extLst>
              <a:ext uri="{FF2B5EF4-FFF2-40B4-BE49-F238E27FC236}">
                <a16:creationId xmlns:a16="http://schemas.microsoft.com/office/drawing/2014/main" id="{4EC6F09F-A250-43E6-A080-6BFAF99EC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844" y="2819400"/>
            <a:ext cx="3049756" cy="3308985"/>
          </a:xfrm>
          <a:prstGeom prst="rect">
            <a:avLst/>
          </a:prstGeom>
        </p:spPr>
      </p:pic>
    </p:spTree>
    <p:extLst>
      <p:ext uri="{BB962C8B-B14F-4D97-AF65-F5344CB8AC3E}">
        <p14:creationId xmlns:p14="http://schemas.microsoft.com/office/powerpoint/2010/main" val="3561366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テキスト ボックス 2">
            <a:extLst>
              <a:ext uri="{FF2B5EF4-FFF2-40B4-BE49-F238E27FC236}">
                <a16:creationId xmlns:a16="http://schemas.microsoft.com/office/drawing/2014/main" id="{5BF03BC8-7BD4-47FA-A782-CA650FF858FC}"/>
              </a:ext>
            </a:extLst>
          </p:cNvPr>
          <p:cNvSpPr txBox="1"/>
          <p:nvPr/>
        </p:nvSpPr>
        <p:spPr>
          <a:xfrm>
            <a:off x="3048000" y="111503"/>
            <a:ext cx="6021520" cy="1200329"/>
          </a:xfrm>
          <a:prstGeom prst="rect">
            <a:avLst/>
          </a:prstGeom>
          <a:noFill/>
        </p:spPr>
        <p:txBody>
          <a:bodyPr wrap="none" rtlCol="0">
            <a:spAutoFit/>
          </a:bodyPr>
          <a:lstStyle/>
          <a:p>
            <a:r>
              <a:rPr kumimoji="1" lang="en-US" altLang="ja-JP" sz="3600" b="1" dirty="0"/>
              <a:t>IISS Exceptional Service Award</a:t>
            </a:r>
          </a:p>
          <a:p>
            <a:r>
              <a:rPr kumimoji="1" lang="en-US" altLang="ja-JP" sz="3600" b="1" dirty="0"/>
              <a:t>2019 Recipient</a:t>
            </a:r>
            <a:r>
              <a:rPr kumimoji="1" lang="ja-JP" altLang="en-US" sz="3600" b="1" dirty="0"/>
              <a:t> </a:t>
            </a:r>
          </a:p>
        </p:txBody>
      </p:sp>
      <p:sp>
        <p:nvSpPr>
          <p:cNvPr id="9" name="テキスト ボックス 8">
            <a:extLst>
              <a:ext uri="{FF2B5EF4-FFF2-40B4-BE49-F238E27FC236}">
                <a16:creationId xmlns:a16="http://schemas.microsoft.com/office/drawing/2014/main" id="{0F12365C-D529-421A-A1BF-FBAED7D20532}"/>
              </a:ext>
            </a:extLst>
          </p:cNvPr>
          <p:cNvSpPr txBox="1"/>
          <p:nvPr/>
        </p:nvSpPr>
        <p:spPr>
          <a:xfrm>
            <a:off x="168760" y="1161685"/>
            <a:ext cx="8975240" cy="2369880"/>
          </a:xfrm>
          <a:prstGeom prst="rect">
            <a:avLst/>
          </a:prstGeom>
          <a:noFill/>
        </p:spPr>
        <p:txBody>
          <a:bodyPr wrap="square" rtlCol="0">
            <a:spAutoFit/>
          </a:bodyPr>
          <a:lstStyle/>
          <a:p>
            <a:r>
              <a:rPr lang="en-US" altLang="ja-JP" sz="3600" b="1" dirty="0">
                <a:solidFill>
                  <a:schemeClr val="tx2"/>
                </a:solidFill>
              </a:rPr>
              <a:t>Dr. </a:t>
            </a:r>
            <a:r>
              <a:rPr lang="en-US" altLang="ja-JP" sz="3600" b="1" dirty="0" err="1">
                <a:solidFill>
                  <a:schemeClr val="tx2"/>
                </a:solidFill>
              </a:rPr>
              <a:t>Savvas</a:t>
            </a:r>
            <a:r>
              <a:rPr lang="en-US" altLang="ja-JP" sz="3600" b="1" dirty="0">
                <a:solidFill>
                  <a:schemeClr val="tx2"/>
                </a:solidFill>
              </a:rPr>
              <a:t> Chamberlain</a:t>
            </a:r>
            <a:r>
              <a:rPr lang="en-US" altLang="ja-JP" sz="3600" b="1" dirty="0"/>
              <a:t>, </a:t>
            </a:r>
          </a:p>
          <a:p>
            <a:r>
              <a:rPr lang="en-US" altLang="ja-JP" sz="2800" b="1" dirty="0"/>
              <a:t> C.M., FRSC., M.Sc., Ph.D., D.Eng., FIEEE, FCAE, FCEI. </a:t>
            </a:r>
          </a:p>
          <a:p>
            <a:r>
              <a:rPr lang="en-US" altLang="ja-JP" sz="2800" b="1" dirty="0"/>
              <a:t> Member of the Order of Canada</a:t>
            </a:r>
            <a:endParaRPr lang="en-US" altLang="ja-JP" sz="1000" b="1" dirty="0"/>
          </a:p>
          <a:p>
            <a:r>
              <a:rPr lang="en-US" altLang="ja-JP" sz="2800" b="1" dirty="0"/>
              <a:t> Distinguished Professor Emeritus of  Univ. of Waterloo</a:t>
            </a:r>
          </a:p>
          <a:p>
            <a:r>
              <a:rPr lang="en-US" altLang="ja-JP" sz="2800" b="1" dirty="0"/>
              <a:t> CEO and Chairman, EXEL Research Inc </a:t>
            </a:r>
            <a:endParaRPr kumimoji="1" lang="ja-JP" altLang="en-US" sz="2800" b="1" dirty="0"/>
          </a:p>
        </p:txBody>
      </p:sp>
      <p:pic>
        <p:nvPicPr>
          <p:cNvPr id="4" name="図 3" descr="人, 男性, 室内, 音楽 が含まれている画像&#10;&#10;自動的に生成された説明">
            <a:extLst>
              <a:ext uri="{FF2B5EF4-FFF2-40B4-BE49-F238E27FC236}">
                <a16:creationId xmlns:a16="http://schemas.microsoft.com/office/drawing/2014/main" id="{0A67C597-3365-4B53-82D0-8CC0A989A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429001"/>
            <a:ext cx="5185316" cy="3428999"/>
          </a:xfrm>
          <a:prstGeom prst="rect">
            <a:avLst/>
          </a:prstGeom>
        </p:spPr>
      </p:pic>
      <p:sp>
        <p:nvSpPr>
          <p:cNvPr id="5" name="テキスト ボックス 4">
            <a:extLst>
              <a:ext uri="{FF2B5EF4-FFF2-40B4-BE49-F238E27FC236}">
                <a16:creationId xmlns:a16="http://schemas.microsoft.com/office/drawing/2014/main" id="{D9006C0E-BB0B-4C37-ABF7-E14BF7CCCA6D}"/>
              </a:ext>
            </a:extLst>
          </p:cNvPr>
          <p:cNvSpPr txBox="1"/>
          <p:nvPr/>
        </p:nvSpPr>
        <p:spPr>
          <a:xfrm>
            <a:off x="5626156" y="5816490"/>
            <a:ext cx="3450432" cy="830997"/>
          </a:xfrm>
          <a:prstGeom prst="rect">
            <a:avLst/>
          </a:prstGeom>
          <a:noFill/>
        </p:spPr>
        <p:txBody>
          <a:bodyPr wrap="none" rtlCol="0">
            <a:spAutoFit/>
          </a:bodyPr>
          <a:lstStyle/>
          <a:p>
            <a:r>
              <a:rPr kumimoji="1" lang="en-US" altLang="ja-JP" sz="2400" b="1" dirty="0"/>
              <a:t>Members of the Order of </a:t>
            </a:r>
          </a:p>
          <a:p>
            <a:r>
              <a:rPr kumimoji="1" lang="en-US" altLang="ja-JP" sz="2400" b="1" dirty="0"/>
              <a:t>Canada, C. M. </a:t>
            </a:r>
            <a:r>
              <a:rPr kumimoji="1" lang="en-US" altLang="ja-JP" sz="2400" b="1"/>
              <a:t>in 2009</a:t>
            </a:r>
            <a:endParaRPr kumimoji="1" lang="ja-JP" altLang="en-US" sz="2400" b="1" dirty="0"/>
          </a:p>
        </p:txBody>
      </p:sp>
      <p:pic>
        <p:nvPicPr>
          <p:cNvPr id="6" name="図 5">
            <a:extLst>
              <a:ext uri="{FF2B5EF4-FFF2-40B4-BE49-F238E27FC236}">
                <a16:creationId xmlns:a16="http://schemas.microsoft.com/office/drawing/2014/main" id="{2C84C24F-7A50-4208-BA62-858FBDE98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668" y="3441102"/>
            <a:ext cx="1398021" cy="2369880"/>
          </a:xfrm>
          <a:prstGeom prst="rect">
            <a:avLst/>
          </a:prstGeom>
        </p:spPr>
      </p:pic>
    </p:spTree>
    <p:extLst>
      <p:ext uri="{BB962C8B-B14F-4D97-AF65-F5344CB8AC3E}">
        <p14:creationId xmlns:p14="http://schemas.microsoft.com/office/powerpoint/2010/main" val="338810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graphicFrame>
        <p:nvGraphicFramePr>
          <p:cNvPr id="3" name="Chart 2"/>
          <p:cNvGraphicFramePr>
            <a:graphicFrameLocks/>
          </p:cNvGraphicFramePr>
          <p:nvPr>
            <p:extLst/>
          </p:nvPr>
        </p:nvGraphicFramePr>
        <p:xfrm>
          <a:off x="4569306" y="969160"/>
          <a:ext cx="4694644" cy="28559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nvPr>
        </p:nvGraphicFramePr>
        <p:xfrm>
          <a:off x="4866596" y="3574090"/>
          <a:ext cx="4292644" cy="3227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extLst/>
          </p:nvPr>
        </p:nvGraphicFramePr>
        <p:xfrm>
          <a:off x="176330" y="3778966"/>
          <a:ext cx="4487110" cy="32284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a:graphicFrameLocks/>
          </p:cNvGraphicFramePr>
          <p:nvPr>
            <p:extLst/>
          </p:nvPr>
        </p:nvGraphicFramePr>
        <p:xfrm>
          <a:off x="176330" y="1340120"/>
          <a:ext cx="2437078" cy="2485029"/>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p:cNvSpPr txBox="1"/>
          <p:nvPr/>
        </p:nvSpPr>
        <p:spPr>
          <a:xfrm>
            <a:off x="3576117" y="21596"/>
            <a:ext cx="5567883" cy="954107"/>
          </a:xfrm>
          <a:prstGeom prst="rect">
            <a:avLst/>
          </a:prstGeom>
          <a:noFill/>
        </p:spPr>
        <p:txBody>
          <a:bodyPr wrap="square" rtlCol="0">
            <a:spAutoFit/>
          </a:bodyPr>
          <a:lstStyle/>
          <a:p>
            <a:pPr algn="ctr"/>
            <a:r>
              <a:rPr lang="en-US" sz="2800" b="1" dirty="0">
                <a:solidFill>
                  <a:schemeClr val="bg2">
                    <a:lumMod val="25000"/>
                  </a:schemeClr>
                </a:solidFill>
              </a:rPr>
              <a:t>Geographic Distribution of Submitted Papers</a:t>
            </a:r>
          </a:p>
        </p:txBody>
      </p:sp>
      <p:sp>
        <p:nvSpPr>
          <p:cNvPr id="9" name="TextBox 8">
            <a:extLst>
              <a:ext uri="{FF2B5EF4-FFF2-40B4-BE49-F238E27FC236}">
                <a16:creationId xmlns:a16="http://schemas.microsoft.com/office/drawing/2014/main" id="{CC96D770-279B-2A48-8A62-523728D7FEE8}"/>
              </a:ext>
            </a:extLst>
          </p:cNvPr>
          <p:cNvSpPr txBox="1"/>
          <p:nvPr/>
        </p:nvSpPr>
        <p:spPr>
          <a:xfrm>
            <a:off x="6916628" y="4208243"/>
            <a:ext cx="1394934" cy="461665"/>
          </a:xfrm>
          <a:prstGeom prst="rect">
            <a:avLst/>
          </a:prstGeom>
          <a:noFill/>
        </p:spPr>
        <p:txBody>
          <a:bodyPr wrap="none" rtlCol="0">
            <a:spAutoFit/>
          </a:bodyPr>
          <a:lstStyle/>
          <a:p>
            <a:r>
              <a:rPr lang="en-US" sz="2400" dirty="0">
                <a:latin typeface="+mj-lt"/>
              </a:rPr>
              <a:t>Asia- 40%</a:t>
            </a:r>
          </a:p>
        </p:txBody>
      </p:sp>
      <p:sp>
        <p:nvSpPr>
          <p:cNvPr id="10" name="TextBox 9">
            <a:extLst>
              <a:ext uri="{FF2B5EF4-FFF2-40B4-BE49-F238E27FC236}">
                <a16:creationId xmlns:a16="http://schemas.microsoft.com/office/drawing/2014/main" id="{423E23C3-9A8B-AF49-8FCB-41FC8463B179}"/>
              </a:ext>
            </a:extLst>
          </p:cNvPr>
          <p:cNvSpPr txBox="1"/>
          <p:nvPr/>
        </p:nvSpPr>
        <p:spPr>
          <a:xfrm>
            <a:off x="1691606" y="4208243"/>
            <a:ext cx="1899751" cy="461665"/>
          </a:xfrm>
          <a:prstGeom prst="rect">
            <a:avLst/>
          </a:prstGeom>
          <a:noFill/>
        </p:spPr>
        <p:txBody>
          <a:bodyPr wrap="none" rtlCol="0">
            <a:spAutoFit/>
          </a:bodyPr>
          <a:lstStyle/>
          <a:p>
            <a:r>
              <a:rPr lang="en-US" sz="2400" dirty="0">
                <a:latin typeface="+mj-lt"/>
              </a:rPr>
              <a:t>Europe – 38%</a:t>
            </a:r>
          </a:p>
        </p:txBody>
      </p:sp>
      <p:sp>
        <p:nvSpPr>
          <p:cNvPr id="11" name="TextBox 10">
            <a:extLst>
              <a:ext uri="{FF2B5EF4-FFF2-40B4-BE49-F238E27FC236}">
                <a16:creationId xmlns:a16="http://schemas.microsoft.com/office/drawing/2014/main" id="{2A14FD9A-A7C0-1E46-AE29-37DA26E12847}"/>
              </a:ext>
            </a:extLst>
          </p:cNvPr>
          <p:cNvSpPr txBox="1"/>
          <p:nvPr/>
        </p:nvSpPr>
        <p:spPr>
          <a:xfrm>
            <a:off x="1568749" y="1161685"/>
            <a:ext cx="2958502" cy="461665"/>
          </a:xfrm>
          <a:prstGeom prst="rect">
            <a:avLst/>
          </a:prstGeom>
          <a:noFill/>
        </p:spPr>
        <p:txBody>
          <a:bodyPr wrap="none" rtlCol="0">
            <a:spAutoFit/>
          </a:bodyPr>
          <a:lstStyle/>
          <a:p>
            <a:r>
              <a:rPr lang="en-US" sz="2400" dirty="0">
                <a:latin typeface="+mj-lt"/>
              </a:rPr>
              <a:t>North Americas – 22%</a:t>
            </a:r>
          </a:p>
        </p:txBody>
      </p:sp>
      <p:cxnSp>
        <p:nvCxnSpPr>
          <p:cNvPr id="13" name="Straight Connector 12">
            <a:extLst>
              <a:ext uri="{FF2B5EF4-FFF2-40B4-BE49-F238E27FC236}">
                <a16:creationId xmlns:a16="http://schemas.microsoft.com/office/drawing/2014/main" id="{3FCA5128-30DC-7F45-BCAA-47617D1FC387}"/>
              </a:ext>
            </a:extLst>
          </p:cNvPr>
          <p:cNvCxnSpPr>
            <a:cxnSpLocks/>
          </p:cNvCxnSpPr>
          <p:nvPr/>
        </p:nvCxnSpPr>
        <p:spPr>
          <a:xfrm flipH="1" flipV="1">
            <a:off x="4569306" y="1392518"/>
            <a:ext cx="1479251" cy="116242"/>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E40DB14-5F9C-904E-995A-1360D23B4622}"/>
              </a:ext>
            </a:extLst>
          </p:cNvPr>
          <p:cNvCxnSpPr>
            <a:cxnSpLocks/>
            <a:endCxn id="10" idx="3"/>
          </p:cNvCxnSpPr>
          <p:nvPr/>
        </p:nvCxnSpPr>
        <p:spPr>
          <a:xfrm flipH="1">
            <a:off x="3591357" y="3190996"/>
            <a:ext cx="2328314" cy="124808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564EEC2-C182-824C-822D-6A11C14F463A}"/>
              </a:ext>
            </a:extLst>
          </p:cNvPr>
          <p:cNvCxnSpPr>
            <a:cxnSpLocks/>
          </p:cNvCxnSpPr>
          <p:nvPr/>
        </p:nvCxnSpPr>
        <p:spPr>
          <a:xfrm flipH="1">
            <a:off x="7655266" y="3090823"/>
            <a:ext cx="324953" cy="1117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11562" y="5550010"/>
            <a:ext cx="0" cy="1152940"/>
          </a:xfrm>
          <a:prstGeom prst="line">
            <a:avLst/>
          </a:prstGeom>
          <a:ln>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81210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Group 360"/>
          <p:cNvGrpSpPr/>
          <p:nvPr/>
        </p:nvGrpSpPr>
        <p:grpSpPr>
          <a:xfrm>
            <a:off x="324026" y="152400"/>
            <a:ext cx="8513548" cy="6553200"/>
            <a:chOff x="324026" y="152400"/>
            <a:chExt cx="8513548" cy="6553200"/>
          </a:xfrm>
        </p:grpSpPr>
        <p:grpSp>
          <p:nvGrpSpPr>
            <p:cNvPr id="362" name="Group 361"/>
            <p:cNvGrpSpPr/>
            <p:nvPr/>
          </p:nvGrpSpPr>
          <p:grpSpPr>
            <a:xfrm>
              <a:off x="381000" y="152400"/>
              <a:ext cx="8436480" cy="6553200"/>
              <a:chOff x="421947" y="152400"/>
              <a:chExt cx="8436480" cy="6553200"/>
            </a:xfrm>
          </p:grpSpPr>
          <p:sp>
            <p:nvSpPr>
              <p:cNvPr id="364"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5"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6"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7"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8"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9"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0"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1"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2"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3"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4"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5"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376" name="Group 704"/>
              <p:cNvGrpSpPr/>
              <p:nvPr/>
            </p:nvGrpSpPr>
            <p:grpSpPr>
              <a:xfrm>
                <a:off x="421947" y="152400"/>
                <a:ext cx="8436480" cy="6553200"/>
                <a:chOff x="421947" y="152400"/>
                <a:chExt cx="8436480" cy="6553200"/>
              </a:xfrm>
            </p:grpSpPr>
            <p:grpSp>
              <p:nvGrpSpPr>
                <p:cNvPr id="379" name="Group 334"/>
                <p:cNvGrpSpPr/>
                <p:nvPr/>
              </p:nvGrpSpPr>
              <p:grpSpPr>
                <a:xfrm>
                  <a:off x="421947" y="152400"/>
                  <a:ext cx="1121280" cy="1066800"/>
                  <a:chOff x="1655992" y="228600"/>
                  <a:chExt cx="1121280" cy="1066800"/>
                </a:xfrm>
              </p:grpSpPr>
              <p:sp>
                <p:nvSpPr>
                  <p:cNvPr id="1045"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8"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9"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1"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0" name="Group 335"/>
                <p:cNvGrpSpPr/>
                <p:nvPr/>
              </p:nvGrpSpPr>
              <p:grpSpPr>
                <a:xfrm>
                  <a:off x="1641147" y="152400"/>
                  <a:ext cx="1121280" cy="1066800"/>
                  <a:chOff x="1655992" y="228600"/>
                  <a:chExt cx="1121280" cy="1066800"/>
                </a:xfrm>
              </p:grpSpPr>
              <p:sp>
                <p:nvSpPr>
                  <p:cNvPr id="1037"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0"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1"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3"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1" name="Group 344"/>
                <p:cNvGrpSpPr/>
                <p:nvPr/>
              </p:nvGrpSpPr>
              <p:grpSpPr>
                <a:xfrm>
                  <a:off x="2860347" y="152400"/>
                  <a:ext cx="1121280" cy="1066800"/>
                  <a:chOff x="1655992" y="228600"/>
                  <a:chExt cx="1121280" cy="1066800"/>
                </a:xfrm>
              </p:grpSpPr>
              <p:sp>
                <p:nvSpPr>
                  <p:cNvPr id="1029"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2"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3"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5"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2" name="Group 353"/>
                <p:cNvGrpSpPr/>
                <p:nvPr/>
              </p:nvGrpSpPr>
              <p:grpSpPr>
                <a:xfrm>
                  <a:off x="4079547" y="152400"/>
                  <a:ext cx="1121280" cy="1066800"/>
                  <a:chOff x="1655992" y="228600"/>
                  <a:chExt cx="1121280" cy="1066800"/>
                </a:xfrm>
              </p:grpSpPr>
              <p:sp>
                <p:nvSpPr>
                  <p:cNvPr id="1021"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4"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5"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7"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3" name="Group 362"/>
                <p:cNvGrpSpPr/>
                <p:nvPr/>
              </p:nvGrpSpPr>
              <p:grpSpPr>
                <a:xfrm>
                  <a:off x="5298747" y="152400"/>
                  <a:ext cx="1121280" cy="1066800"/>
                  <a:chOff x="1655992" y="228600"/>
                  <a:chExt cx="1121280" cy="1066800"/>
                </a:xfrm>
              </p:grpSpPr>
              <p:sp>
                <p:nvSpPr>
                  <p:cNvPr id="1013"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6"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7"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9"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4" name="Group 371"/>
                <p:cNvGrpSpPr/>
                <p:nvPr/>
              </p:nvGrpSpPr>
              <p:grpSpPr>
                <a:xfrm>
                  <a:off x="6517947" y="152400"/>
                  <a:ext cx="1121280" cy="1066800"/>
                  <a:chOff x="1655992" y="228600"/>
                  <a:chExt cx="1121280" cy="1066800"/>
                </a:xfrm>
              </p:grpSpPr>
              <p:sp>
                <p:nvSpPr>
                  <p:cNvPr id="1005"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8"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9"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1"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5" name="Group 380"/>
                <p:cNvGrpSpPr/>
                <p:nvPr/>
              </p:nvGrpSpPr>
              <p:grpSpPr>
                <a:xfrm>
                  <a:off x="7737147" y="152400"/>
                  <a:ext cx="1121280" cy="1066800"/>
                  <a:chOff x="1655992" y="228600"/>
                  <a:chExt cx="1121280" cy="1066800"/>
                </a:xfrm>
              </p:grpSpPr>
              <p:sp>
                <p:nvSpPr>
                  <p:cNvPr id="997"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0"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1"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3"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6" name="Group 389"/>
                <p:cNvGrpSpPr/>
                <p:nvPr/>
              </p:nvGrpSpPr>
              <p:grpSpPr>
                <a:xfrm>
                  <a:off x="421947" y="1371600"/>
                  <a:ext cx="1121280" cy="1066800"/>
                  <a:chOff x="1655992" y="228600"/>
                  <a:chExt cx="1121280" cy="1066800"/>
                </a:xfrm>
              </p:grpSpPr>
              <p:sp>
                <p:nvSpPr>
                  <p:cNvPr id="989"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2"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3"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5"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7" name="Group 398"/>
                <p:cNvGrpSpPr/>
                <p:nvPr/>
              </p:nvGrpSpPr>
              <p:grpSpPr>
                <a:xfrm>
                  <a:off x="1641147" y="1371600"/>
                  <a:ext cx="1121280" cy="1066800"/>
                  <a:chOff x="1655992" y="228600"/>
                  <a:chExt cx="1121280" cy="1066800"/>
                </a:xfrm>
              </p:grpSpPr>
              <p:sp>
                <p:nvSpPr>
                  <p:cNvPr id="636"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9"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5"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7"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8" name="Group 407"/>
                <p:cNvGrpSpPr/>
                <p:nvPr/>
              </p:nvGrpSpPr>
              <p:grpSpPr>
                <a:xfrm>
                  <a:off x="2860347" y="1371600"/>
                  <a:ext cx="1121280" cy="1066800"/>
                  <a:chOff x="1655992" y="228600"/>
                  <a:chExt cx="1121280" cy="1066800"/>
                </a:xfrm>
              </p:grpSpPr>
              <p:sp>
                <p:nvSpPr>
                  <p:cNvPr id="628"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1"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2"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4"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9" name="Group 416"/>
                <p:cNvGrpSpPr/>
                <p:nvPr/>
              </p:nvGrpSpPr>
              <p:grpSpPr>
                <a:xfrm>
                  <a:off x="4079547" y="1371600"/>
                  <a:ext cx="1121280" cy="1066800"/>
                  <a:chOff x="1655992" y="228600"/>
                  <a:chExt cx="1121280" cy="1066800"/>
                </a:xfrm>
              </p:grpSpPr>
              <p:sp>
                <p:nvSpPr>
                  <p:cNvPr id="620"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3"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4"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6"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0" name="Group 425"/>
                <p:cNvGrpSpPr/>
                <p:nvPr/>
              </p:nvGrpSpPr>
              <p:grpSpPr>
                <a:xfrm>
                  <a:off x="5298747" y="1371600"/>
                  <a:ext cx="1121280" cy="1066800"/>
                  <a:chOff x="1655992" y="228600"/>
                  <a:chExt cx="1121280" cy="1066800"/>
                </a:xfrm>
              </p:grpSpPr>
              <p:sp>
                <p:nvSpPr>
                  <p:cNvPr id="612"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5"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6"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8"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1" name="Group 434"/>
                <p:cNvGrpSpPr/>
                <p:nvPr/>
              </p:nvGrpSpPr>
              <p:grpSpPr>
                <a:xfrm>
                  <a:off x="6517947" y="1371600"/>
                  <a:ext cx="1121280" cy="1066800"/>
                  <a:chOff x="1655992" y="228600"/>
                  <a:chExt cx="1121280" cy="1066800"/>
                </a:xfrm>
              </p:grpSpPr>
              <p:sp>
                <p:nvSpPr>
                  <p:cNvPr id="604"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7"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8"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0"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2" name="Group 443"/>
                <p:cNvGrpSpPr/>
                <p:nvPr/>
              </p:nvGrpSpPr>
              <p:grpSpPr>
                <a:xfrm>
                  <a:off x="7737147" y="1371600"/>
                  <a:ext cx="1121280" cy="1066800"/>
                  <a:chOff x="1655992" y="228600"/>
                  <a:chExt cx="1121280" cy="1066800"/>
                </a:xfrm>
              </p:grpSpPr>
              <p:sp>
                <p:nvSpPr>
                  <p:cNvPr id="596"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9"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0"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2"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3" name="Group 452"/>
                <p:cNvGrpSpPr/>
                <p:nvPr/>
              </p:nvGrpSpPr>
              <p:grpSpPr>
                <a:xfrm>
                  <a:off x="421947" y="2590800"/>
                  <a:ext cx="1121280" cy="1066800"/>
                  <a:chOff x="1655992" y="228600"/>
                  <a:chExt cx="1121280" cy="1066800"/>
                </a:xfrm>
              </p:grpSpPr>
              <p:sp>
                <p:nvSpPr>
                  <p:cNvPr id="588"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1"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2"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4"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4" name="Group 461"/>
                <p:cNvGrpSpPr/>
                <p:nvPr/>
              </p:nvGrpSpPr>
              <p:grpSpPr>
                <a:xfrm>
                  <a:off x="1641147" y="2590800"/>
                  <a:ext cx="1121280" cy="1066800"/>
                  <a:chOff x="1655992" y="228600"/>
                  <a:chExt cx="1121280" cy="1066800"/>
                </a:xfrm>
              </p:grpSpPr>
              <p:sp>
                <p:nvSpPr>
                  <p:cNvPr id="580"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3"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4"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6"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5" name="Group 470"/>
                <p:cNvGrpSpPr/>
                <p:nvPr/>
              </p:nvGrpSpPr>
              <p:grpSpPr>
                <a:xfrm>
                  <a:off x="2860347" y="2590800"/>
                  <a:ext cx="1121280" cy="1066800"/>
                  <a:chOff x="1655992" y="228600"/>
                  <a:chExt cx="1121280" cy="1066800"/>
                </a:xfrm>
              </p:grpSpPr>
              <p:sp>
                <p:nvSpPr>
                  <p:cNvPr id="572"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5"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6"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8"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6" name="Group 479"/>
                <p:cNvGrpSpPr/>
                <p:nvPr/>
              </p:nvGrpSpPr>
              <p:grpSpPr>
                <a:xfrm>
                  <a:off x="4079547" y="2590800"/>
                  <a:ext cx="1121280" cy="1066800"/>
                  <a:chOff x="1655992" y="228600"/>
                  <a:chExt cx="1121280" cy="1066800"/>
                </a:xfrm>
              </p:grpSpPr>
              <p:sp>
                <p:nvSpPr>
                  <p:cNvPr id="564"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7"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8"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0"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7" name="Group 488"/>
                <p:cNvGrpSpPr/>
                <p:nvPr/>
              </p:nvGrpSpPr>
              <p:grpSpPr>
                <a:xfrm>
                  <a:off x="5298747" y="2590800"/>
                  <a:ext cx="1121280" cy="1066800"/>
                  <a:chOff x="1655992" y="228600"/>
                  <a:chExt cx="1121280" cy="1066800"/>
                </a:xfrm>
              </p:grpSpPr>
              <p:sp>
                <p:nvSpPr>
                  <p:cNvPr id="556"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9"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0"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2"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8" name="Group 497"/>
                <p:cNvGrpSpPr/>
                <p:nvPr/>
              </p:nvGrpSpPr>
              <p:grpSpPr>
                <a:xfrm>
                  <a:off x="6517947" y="2590800"/>
                  <a:ext cx="1121280" cy="1066800"/>
                  <a:chOff x="1655992" y="228600"/>
                  <a:chExt cx="1121280" cy="1066800"/>
                </a:xfrm>
              </p:grpSpPr>
              <p:sp>
                <p:nvSpPr>
                  <p:cNvPr id="548"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1"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2"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4"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9" name="Group 506"/>
                <p:cNvGrpSpPr/>
                <p:nvPr/>
              </p:nvGrpSpPr>
              <p:grpSpPr>
                <a:xfrm>
                  <a:off x="7737147" y="2590800"/>
                  <a:ext cx="1121280" cy="1066800"/>
                  <a:chOff x="1655992" y="228600"/>
                  <a:chExt cx="1121280" cy="1066800"/>
                </a:xfrm>
              </p:grpSpPr>
              <p:sp>
                <p:nvSpPr>
                  <p:cNvPr id="540"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3"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4"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6"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0" name="Group 515"/>
                <p:cNvGrpSpPr/>
                <p:nvPr/>
              </p:nvGrpSpPr>
              <p:grpSpPr>
                <a:xfrm>
                  <a:off x="421947" y="3810000"/>
                  <a:ext cx="1121280" cy="1066800"/>
                  <a:chOff x="1655992" y="228600"/>
                  <a:chExt cx="1121280" cy="1066800"/>
                </a:xfrm>
              </p:grpSpPr>
              <p:sp>
                <p:nvSpPr>
                  <p:cNvPr id="532"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5"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6"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8"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1" name="Group 524"/>
                <p:cNvGrpSpPr/>
                <p:nvPr/>
              </p:nvGrpSpPr>
              <p:grpSpPr>
                <a:xfrm>
                  <a:off x="1641147" y="3810000"/>
                  <a:ext cx="1121280" cy="1066800"/>
                  <a:chOff x="1655992" y="228600"/>
                  <a:chExt cx="1121280" cy="1066800"/>
                </a:xfrm>
              </p:grpSpPr>
              <p:sp>
                <p:nvSpPr>
                  <p:cNvPr id="524"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7"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8"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0"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2" name="Group 533"/>
                <p:cNvGrpSpPr/>
                <p:nvPr/>
              </p:nvGrpSpPr>
              <p:grpSpPr>
                <a:xfrm>
                  <a:off x="2860347" y="3810000"/>
                  <a:ext cx="1121280" cy="1066800"/>
                  <a:chOff x="1655992" y="228600"/>
                  <a:chExt cx="1121280" cy="1066800"/>
                </a:xfrm>
              </p:grpSpPr>
              <p:sp>
                <p:nvSpPr>
                  <p:cNvPr id="516"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9"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0"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2"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3" name="Group 542"/>
                <p:cNvGrpSpPr/>
                <p:nvPr/>
              </p:nvGrpSpPr>
              <p:grpSpPr>
                <a:xfrm>
                  <a:off x="4079547" y="3810000"/>
                  <a:ext cx="1121280" cy="1066800"/>
                  <a:chOff x="1655992" y="228600"/>
                  <a:chExt cx="1121280" cy="1066800"/>
                </a:xfrm>
              </p:grpSpPr>
              <p:sp>
                <p:nvSpPr>
                  <p:cNvPr id="508"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1"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2"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4"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4" name="Group 551"/>
                <p:cNvGrpSpPr/>
                <p:nvPr/>
              </p:nvGrpSpPr>
              <p:grpSpPr>
                <a:xfrm>
                  <a:off x="5298747" y="3810000"/>
                  <a:ext cx="1121280" cy="1066800"/>
                  <a:chOff x="1655992" y="228600"/>
                  <a:chExt cx="1121280" cy="1066800"/>
                </a:xfrm>
              </p:grpSpPr>
              <p:sp>
                <p:nvSpPr>
                  <p:cNvPr id="500"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3"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4"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6"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5" name="Group 560"/>
                <p:cNvGrpSpPr/>
                <p:nvPr/>
              </p:nvGrpSpPr>
              <p:grpSpPr>
                <a:xfrm>
                  <a:off x="6517947" y="3810000"/>
                  <a:ext cx="1121280" cy="1066800"/>
                  <a:chOff x="1655992" y="228600"/>
                  <a:chExt cx="1121280" cy="1066800"/>
                </a:xfrm>
              </p:grpSpPr>
              <p:sp>
                <p:nvSpPr>
                  <p:cNvPr id="492"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5"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6"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8"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6" name="Group 569"/>
                <p:cNvGrpSpPr/>
                <p:nvPr/>
              </p:nvGrpSpPr>
              <p:grpSpPr>
                <a:xfrm>
                  <a:off x="7737147" y="3810000"/>
                  <a:ext cx="1121280" cy="1066800"/>
                  <a:chOff x="1655992" y="228600"/>
                  <a:chExt cx="1121280" cy="1066800"/>
                </a:xfrm>
              </p:grpSpPr>
              <p:sp>
                <p:nvSpPr>
                  <p:cNvPr id="484"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7"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8"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0"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7" name="Group 578"/>
                <p:cNvGrpSpPr/>
                <p:nvPr/>
              </p:nvGrpSpPr>
              <p:grpSpPr>
                <a:xfrm>
                  <a:off x="421947" y="5029200"/>
                  <a:ext cx="1121280" cy="1066800"/>
                  <a:chOff x="1655992" y="228600"/>
                  <a:chExt cx="1121280" cy="1066800"/>
                </a:xfrm>
              </p:grpSpPr>
              <p:sp>
                <p:nvSpPr>
                  <p:cNvPr id="476"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9"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0"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2"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8" name="Group 587"/>
                <p:cNvGrpSpPr/>
                <p:nvPr/>
              </p:nvGrpSpPr>
              <p:grpSpPr>
                <a:xfrm>
                  <a:off x="1641147" y="5029200"/>
                  <a:ext cx="1121280" cy="1066800"/>
                  <a:chOff x="1655992" y="228600"/>
                  <a:chExt cx="1121280" cy="1066800"/>
                </a:xfrm>
              </p:grpSpPr>
              <p:sp>
                <p:nvSpPr>
                  <p:cNvPr id="468"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1"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2"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4"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9" name="Group 596"/>
                <p:cNvGrpSpPr/>
                <p:nvPr/>
              </p:nvGrpSpPr>
              <p:grpSpPr>
                <a:xfrm>
                  <a:off x="2860347" y="5029200"/>
                  <a:ext cx="1121280" cy="1066800"/>
                  <a:chOff x="1655992" y="228600"/>
                  <a:chExt cx="1121280" cy="1066800"/>
                </a:xfrm>
              </p:grpSpPr>
              <p:sp>
                <p:nvSpPr>
                  <p:cNvPr id="460"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3"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4"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6"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0" name="Group 605"/>
                <p:cNvGrpSpPr/>
                <p:nvPr/>
              </p:nvGrpSpPr>
              <p:grpSpPr>
                <a:xfrm>
                  <a:off x="4079547" y="5029200"/>
                  <a:ext cx="1121280" cy="1066800"/>
                  <a:chOff x="1655992" y="228600"/>
                  <a:chExt cx="1121280" cy="1066800"/>
                </a:xfrm>
              </p:grpSpPr>
              <p:sp>
                <p:nvSpPr>
                  <p:cNvPr id="452"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5"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6"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8"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1" name="Group 614"/>
                <p:cNvGrpSpPr/>
                <p:nvPr/>
              </p:nvGrpSpPr>
              <p:grpSpPr>
                <a:xfrm>
                  <a:off x="5298747" y="5029200"/>
                  <a:ext cx="1121280" cy="1066800"/>
                  <a:chOff x="1655992" y="228600"/>
                  <a:chExt cx="1121280" cy="1066800"/>
                </a:xfrm>
              </p:grpSpPr>
              <p:sp>
                <p:nvSpPr>
                  <p:cNvPr id="444"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7"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8"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0"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2" name="Group 623"/>
                <p:cNvGrpSpPr/>
                <p:nvPr/>
              </p:nvGrpSpPr>
              <p:grpSpPr>
                <a:xfrm>
                  <a:off x="6517947" y="5029200"/>
                  <a:ext cx="1121280" cy="1066800"/>
                  <a:chOff x="1655992" y="228600"/>
                  <a:chExt cx="1121280" cy="1066800"/>
                </a:xfrm>
              </p:grpSpPr>
              <p:sp>
                <p:nvSpPr>
                  <p:cNvPr id="436"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9"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0"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2"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3" name="Group 632"/>
                <p:cNvGrpSpPr/>
                <p:nvPr/>
              </p:nvGrpSpPr>
              <p:grpSpPr>
                <a:xfrm>
                  <a:off x="7737147" y="5029200"/>
                  <a:ext cx="1121280" cy="1066800"/>
                  <a:chOff x="1655992" y="228600"/>
                  <a:chExt cx="1121280" cy="1066800"/>
                </a:xfrm>
              </p:grpSpPr>
              <p:sp>
                <p:nvSpPr>
                  <p:cNvPr id="428"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1"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2"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4"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414"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8"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363" name="TextBox 362"/>
            <p:cNvSpPr txBox="1"/>
            <p:nvPr/>
          </p:nvSpPr>
          <p:spPr>
            <a:xfrm>
              <a:off x="324026" y="672727"/>
              <a:ext cx="8513548" cy="584775"/>
            </a:xfrm>
            <a:prstGeom prst="rect">
              <a:avLst/>
            </a:prstGeom>
            <a:noFill/>
          </p:spPr>
          <p:txBody>
            <a:bodyPr wrap="none" rtlCol="0">
              <a:spAutoFit/>
            </a:bodyPr>
            <a:lstStyle/>
            <a:p>
              <a:pPr algn="ctr"/>
              <a:r>
                <a:rPr lang="en-US" sz="3200" dirty="0">
                  <a:latin typeface="Copperplate Gothic Bold" pitchFamily="34" charset="0"/>
                </a:rPr>
                <a:t>International Image Sensor Society</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6" name="TextBox 5"/>
          <p:cNvSpPr txBox="1"/>
          <p:nvPr/>
        </p:nvSpPr>
        <p:spPr>
          <a:xfrm>
            <a:off x="2140738" y="2396353"/>
            <a:ext cx="4910704" cy="584775"/>
          </a:xfrm>
          <a:prstGeom prst="rect">
            <a:avLst/>
          </a:prstGeom>
          <a:noFill/>
        </p:spPr>
        <p:txBody>
          <a:bodyPr wrap="none" rtlCol="0">
            <a:spAutoFit/>
          </a:bodyPr>
          <a:lstStyle/>
          <a:p>
            <a:pPr algn="ctr"/>
            <a:r>
              <a:rPr lang="en-US" altLang="ja-JP" sz="3200" dirty="0" err="1">
                <a:latin typeface="Copperplate Gothic Bold" pitchFamily="34" charset="0"/>
              </a:rPr>
              <a:t>Savvas</a:t>
            </a:r>
            <a:r>
              <a:rPr lang="en-US" altLang="ja-JP" sz="3200" dirty="0">
                <a:latin typeface="Copperplate Gothic Bold" pitchFamily="34" charset="0"/>
              </a:rPr>
              <a:t> Chamberlain</a:t>
            </a:r>
          </a:p>
        </p:txBody>
      </p:sp>
      <p:sp>
        <p:nvSpPr>
          <p:cNvPr id="8" name="TextBox 7"/>
          <p:cNvSpPr txBox="1"/>
          <p:nvPr/>
        </p:nvSpPr>
        <p:spPr>
          <a:xfrm>
            <a:off x="1694945" y="1295400"/>
            <a:ext cx="5754139" cy="523220"/>
          </a:xfrm>
          <a:prstGeom prst="rect">
            <a:avLst/>
          </a:prstGeom>
          <a:noFill/>
        </p:spPr>
        <p:txBody>
          <a:bodyPr wrap="none" rtlCol="0">
            <a:spAutoFit/>
          </a:bodyPr>
          <a:lstStyle/>
          <a:p>
            <a:pPr algn="ctr"/>
            <a:r>
              <a:rPr lang="en-US" altLang="ja-JP" sz="2800" dirty="0">
                <a:latin typeface="Copperplate Gothic Bold" pitchFamily="34" charset="0"/>
              </a:rPr>
              <a:t>Exceptional Service Award</a:t>
            </a:r>
          </a:p>
        </p:txBody>
      </p:sp>
      <p:sp>
        <p:nvSpPr>
          <p:cNvPr id="10" name="TextBox 9"/>
          <p:cNvSpPr txBox="1"/>
          <p:nvPr/>
        </p:nvSpPr>
        <p:spPr>
          <a:xfrm>
            <a:off x="2118329" y="4641662"/>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
        <p:nvSpPr>
          <p:cNvPr id="358" name="TextBox 357"/>
          <p:cNvSpPr txBox="1"/>
          <p:nvPr/>
        </p:nvSpPr>
        <p:spPr>
          <a:xfrm>
            <a:off x="4268451" y="2895600"/>
            <a:ext cx="655243" cy="369332"/>
          </a:xfrm>
          <a:prstGeom prst="rect">
            <a:avLst/>
          </a:prstGeom>
          <a:noFill/>
        </p:spPr>
        <p:txBody>
          <a:bodyPr wrap="none" rtlCol="0">
            <a:spAutoFit/>
          </a:bodyPr>
          <a:lstStyle/>
          <a:p>
            <a:pPr algn="ctr"/>
            <a:r>
              <a:rPr lang="en-US" dirty="0">
                <a:latin typeface="Copperplate Gothic Light" pitchFamily="34" charset="0"/>
              </a:rPr>
              <a:t>For</a:t>
            </a:r>
          </a:p>
        </p:txBody>
      </p:sp>
      <p:sp>
        <p:nvSpPr>
          <p:cNvPr id="641" name="TextBox 8"/>
          <p:cNvSpPr txBox="1"/>
          <p:nvPr/>
        </p:nvSpPr>
        <p:spPr>
          <a:xfrm>
            <a:off x="258012" y="3252653"/>
            <a:ext cx="8645576" cy="1384995"/>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sz="2800" dirty="0"/>
              <a:t>Contributions to the Organization of What is Now the International Image Sensor Workshop</a:t>
            </a:r>
            <a:endParaRPr lang="en-US" altLang="ja-JP" sz="2800" dirty="0">
              <a:latin typeface="Copperplate Gothic Light" pitchFamily="34" charset="0"/>
            </a:endParaRPr>
          </a:p>
        </p:txBody>
      </p:sp>
      <p:sp>
        <p:nvSpPr>
          <p:cNvPr id="642" name="TextBox 11"/>
          <p:cNvSpPr txBox="1"/>
          <p:nvPr/>
        </p:nvSpPr>
        <p:spPr>
          <a:xfrm>
            <a:off x="577821" y="5837082"/>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Albert </a:t>
            </a:r>
            <a:r>
              <a:rPr lang="en-US" altLang="ja-JP" sz="1050" dirty="0" err="1">
                <a:latin typeface="Copperplate Gothic Light" pitchFamily="34" charset="0"/>
              </a:rPr>
              <a:t>Theuwissen</a:t>
            </a:r>
            <a:endParaRPr lang="en-US" altLang="ja-JP" sz="1050" dirty="0">
              <a:latin typeface="Copperplate Gothic Light" pitchFamily="34" charset="0"/>
            </a:endParaRP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President</a:t>
            </a:r>
          </a:p>
        </p:txBody>
      </p:sp>
      <p:sp>
        <p:nvSpPr>
          <p:cNvPr id="643" name="TextBox 358"/>
          <p:cNvSpPr txBox="1"/>
          <p:nvPr/>
        </p:nvSpPr>
        <p:spPr>
          <a:xfrm>
            <a:off x="2651185" y="5835150"/>
            <a:ext cx="1800493" cy="900246"/>
          </a:xfrm>
          <a:prstGeom prst="rect">
            <a:avLst/>
          </a:prstGeom>
          <a:noFill/>
        </p:spPr>
        <p:txBody>
          <a:bodyPr wrap="none" rtlCol="0">
            <a:spAutoFit/>
          </a:bodyPr>
          <a:lstStyle/>
          <a:p>
            <a:pPr algn="ctr"/>
            <a:endParaRPr lang="en-US" sz="1050" dirty="0">
              <a:latin typeface="Copperplate Gothic Light" pitchFamily="34" charset="0"/>
            </a:endParaRPr>
          </a:p>
          <a:p>
            <a:pPr algn="ctr"/>
            <a:r>
              <a:rPr lang="en-US" altLang="ja-JP" sz="1050" dirty="0">
                <a:latin typeface="Copperplate Gothic Light" pitchFamily="34" charset="0"/>
              </a:rPr>
              <a:t>________________________</a:t>
            </a:r>
            <a:endParaRPr lang="en-US" sz="1050" dirty="0">
              <a:latin typeface="Copperplate Gothic Light" pitchFamily="34" charset="0"/>
            </a:endParaRPr>
          </a:p>
          <a:p>
            <a:pPr algn="ctr"/>
            <a:r>
              <a:rPr lang="en-US" sz="1050" dirty="0">
                <a:latin typeface="Copperplate Gothic Light" pitchFamily="34" charset="0"/>
              </a:rPr>
              <a:t>Daniel Van </a:t>
            </a:r>
            <a:r>
              <a:rPr lang="en-US" sz="1050" dirty="0" err="1">
                <a:latin typeface="Copperplate Gothic Light" pitchFamily="34" charset="0"/>
              </a:rPr>
              <a:t>Blerkom</a:t>
            </a:r>
            <a:endParaRPr lang="en-US" sz="1050" dirty="0">
              <a:latin typeface="Copperplate Gothic Light" pitchFamily="34" charset="0"/>
            </a:endParaRPr>
          </a:p>
          <a:p>
            <a:pPr algn="ctr"/>
            <a:r>
              <a:rPr lang="en-US"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endParaRPr lang="en-US" sz="1050" dirty="0">
              <a:latin typeface="Copperplate Gothic Light" pitchFamily="34" charset="0"/>
            </a:endParaRPr>
          </a:p>
        </p:txBody>
      </p:sp>
      <p:sp>
        <p:nvSpPr>
          <p:cNvPr id="644" name="TextBox 359"/>
          <p:cNvSpPr txBox="1"/>
          <p:nvPr/>
        </p:nvSpPr>
        <p:spPr>
          <a:xfrm>
            <a:off x="4724549" y="5835150"/>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err="1">
                <a:latin typeface="Copperplate Gothic Light" pitchFamily="34" charset="0"/>
              </a:rPr>
              <a:t>Yibing</a:t>
            </a:r>
            <a:r>
              <a:rPr lang="en-US" altLang="ja-JP" sz="1050" dirty="0">
                <a:latin typeface="Copperplate Gothic Light" pitchFamily="34" charset="0"/>
              </a:rPr>
              <a:t> Michelle Wang</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p>
        </p:txBody>
      </p:sp>
      <p:sp>
        <p:nvSpPr>
          <p:cNvPr id="646" name="TextBox 639"/>
          <p:cNvSpPr txBox="1"/>
          <p:nvPr/>
        </p:nvSpPr>
        <p:spPr>
          <a:xfrm>
            <a:off x="6797914" y="5835150"/>
            <a:ext cx="1800494"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Rihito</a:t>
            </a:r>
            <a:r>
              <a:rPr lang="ja-JP" altLang="en-US" sz="1050" dirty="0">
                <a:latin typeface="Copperplate Gothic Light" pitchFamily="34" charset="0"/>
              </a:rPr>
              <a:t> </a:t>
            </a:r>
            <a:r>
              <a:rPr lang="en-US" altLang="ja-JP" sz="1050" dirty="0">
                <a:latin typeface="Copperplate Gothic Light" pitchFamily="34" charset="0"/>
              </a:rPr>
              <a:t>Kuroda</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Awards</a:t>
            </a:r>
            <a:r>
              <a:rPr lang="ja-JP" altLang="en-US" sz="1050" dirty="0">
                <a:latin typeface="Copperplate Gothic Light" pitchFamily="34" charset="0"/>
              </a:rPr>
              <a:t> </a:t>
            </a:r>
            <a:r>
              <a:rPr lang="en-US" altLang="ja-JP" sz="1050" dirty="0">
                <a:latin typeface="Copperplate Gothic Light" pitchFamily="34" charset="0"/>
              </a:rPr>
              <a:t>Chair</a:t>
            </a:r>
          </a:p>
        </p:txBody>
      </p:sp>
    </p:spTree>
    <p:extLst>
      <p:ext uri="{BB962C8B-B14F-4D97-AF65-F5344CB8AC3E}">
        <p14:creationId xmlns:p14="http://schemas.microsoft.com/office/powerpoint/2010/main" val="4256879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600200"/>
            <a:ext cx="8686800" cy="1362075"/>
          </a:xfrm>
        </p:spPr>
        <p:txBody>
          <a:bodyPr/>
          <a:lstStyle/>
          <a:p>
            <a:r>
              <a:rPr lang="en-US" sz="4800" dirty="0"/>
              <a:t>IISS </a:t>
            </a:r>
            <a:br>
              <a:rPr lang="en-US" sz="4800" dirty="0"/>
            </a:br>
            <a:r>
              <a:rPr lang="en-US" sz="4800" dirty="0"/>
              <a:t>Pioneering Achievement Award</a:t>
            </a:r>
            <a:br>
              <a:rPr lang="en-US" sz="4800" dirty="0"/>
            </a:br>
            <a:r>
              <a:rPr lang="en-US" dirty="0"/>
              <a:t/>
            </a:r>
            <a:br>
              <a:rPr lang="en-US" dirty="0"/>
            </a:br>
            <a:r>
              <a:rPr lang="en-US" dirty="0"/>
              <a:t>Prof. Eric </a:t>
            </a:r>
            <a:r>
              <a:rPr lang="en-US" dirty="0" err="1"/>
              <a:t>Fossum</a:t>
            </a:r>
            <a:r>
              <a:rPr lang="en-US" dirty="0"/>
              <a:t/>
            </a:r>
            <a:br>
              <a:rPr lang="en-US" dirty="0"/>
            </a:br>
            <a:r>
              <a:rPr lang="en-US" sz="3200" dirty="0"/>
              <a:t>IISS Director</a:t>
            </a:r>
            <a:br>
              <a:rPr lang="en-US" sz="3200" dirty="0"/>
            </a:br>
            <a:r>
              <a:rPr lang="en-US" dirty="0"/>
              <a:t>&amp;</a:t>
            </a:r>
            <a:br>
              <a:rPr lang="en-US" dirty="0"/>
            </a:br>
            <a:r>
              <a:rPr lang="en-US" dirty="0"/>
              <a:t>Prof. Albert </a:t>
            </a:r>
            <a:r>
              <a:rPr lang="en-US" dirty="0" err="1"/>
              <a:t>Theuwissen</a:t>
            </a:r>
            <a:r>
              <a:rPr lang="en-US" dirty="0"/>
              <a:t/>
            </a:r>
            <a:br>
              <a:rPr lang="en-US" dirty="0"/>
            </a:br>
            <a:r>
              <a:rPr lang="en-US" sz="3200" dirty="0"/>
              <a:t>IISS President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372778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2019 IISS Pioneering Achievement Award</a:t>
            </a:r>
          </a:p>
        </p:txBody>
      </p:sp>
      <p:sp>
        <p:nvSpPr>
          <p:cNvPr id="4" name="TextBox 3"/>
          <p:cNvSpPr txBox="1"/>
          <p:nvPr/>
        </p:nvSpPr>
        <p:spPr>
          <a:xfrm>
            <a:off x="666750" y="1279295"/>
            <a:ext cx="8020050" cy="2246755"/>
          </a:xfrm>
          <a:prstGeom prst="rect">
            <a:avLst/>
          </a:prstGeom>
          <a:noFill/>
        </p:spPr>
        <p:txBody>
          <a:bodyPr wrap="square" lIns="91425" tIns="45713" rIns="91425" bIns="45713" rtlCol="0">
            <a:spAutoFit/>
          </a:bodyPr>
          <a:lstStyle/>
          <a:p>
            <a:r>
              <a:rPr lang="en-US" sz="2000" dirty="0">
                <a:latin typeface="Arial" panose="020B0604020202020204" pitchFamily="34" charset="0"/>
                <a:cs typeface="Arial" panose="020B0604020202020204" pitchFamily="34" charset="0"/>
              </a:rPr>
              <a:t>This award is to recognize a person who made a pioneering achievement in image sensor technology, and judged by at least 10 years of hindsight as a foundational contribution.   (Established 2015)</a:t>
            </a:r>
          </a:p>
          <a:p>
            <a:pPr marL="742950" lvl="1" indent="-285750">
              <a:buFont typeface="Arial" pitchFamily="34" charset="0"/>
              <a:buChar char="•"/>
            </a:pPr>
            <a:r>
              <a:rPr lang="en-US" altLang="ja-JP" sz="2000" dirty="0">
                <a:latin typeface="Arial" panose="020B0604020202020204" pitchFamily="34" charset="0"/>
                <a:cs typeface="Arial" panose="020B0604020202020204" pitchFamily="34" charset="0"/>
              </a:rPr>
              <a:t>US$3,000 cash award</a:t>
            </a:r>
          </a:p>
          <a:p>
            <a:pPr marL="742950" lvl="1" indent="-285750">
              <a:buFont typeface="Arial" pitchFamily="34" charset="0"/>
              <a:buChar char="•"/>
            </a:pPr>
            <a:r>
              <a:rPr lang="en-US" altLang="ja-JP" sz="2000" dirty="0">
                <a:latin typeface="Arial" panose="020B0604020202020204" pitchFamily="34" charset="0"/>
                <a:cs typeface="Arial" panose="020B0604020202020204" pitchFamily="34" charset="0"/>
              </a:rPr>
              <a:t>Complimentary IISW registration</a:t>
            </a:r>
          </a:p>
          <a:p>
            <a:endParaRPr lang="en-US" sz="2000" dirty="0">
              <a:latin typeface="Arial" panose="020B0604020202020204" pitchFamily="34" charset="0"/>
              <a:cs typeface="Arial" panose="020B0604020202020204" pitchFamily="34" charset="0"/>
            </a:endParaRPr>
          </a:p>
          <a:p>
            <a:pPr marL="742836" lvl="1" indent="-285707">
              <a:buFont typeface="Arial" pitchFamily="34" charset="0"/>
              <a:buChar char="•"/>
            </a:pP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3534880" y="2970584"/>
            <a:ext cx="2370619" cy="523206"/>
          </a:xfrm>
          <a:prstGeom prst="rect">
            <a:avLst/>
          </a:prstGeom>
          <a:noFill/>
        </p:spPr>
        <p:txBody>
          <a:bodyPr wrap="none" lIns="91425" tIns="45713" rIns="91425" bIns="45713" rtlCol="0">
            <a:spAutoFit/>
          </a:bodyPr>
          <a:lstStyle/>
          <a:p>
            <a:r>
              <a:rPr lang="en-US" sz="2800" dirty="0"/>
              <a:t>Past Recipients</a:t>
            </a:r>
          </a:p>
        </p:txBody>
      </p:sp>
      <p:graphicFrame>
        <p:nvGraphicFramePr>
          <p:cNvPr id="9" name="Table 8">
            <a:extLst>
              <a:ext uri="{FF2B5EF4-FFF2-40B4-BE49-F238E27FC236}">
                <a16:creationId xmlns:a16="http://schemas.microsoft.com/office/drawing/2014/main" id="{6B220287-B1F7-4310-8BF3-59DCBD6AA903}"/>
              </a:ext>
            </a:extLst>
          </p:cNvPr>
          <p:cNvGraphicFramePr>
            <a:graphicFrameLocks noGrp="1"/>
          </p:cNvGraphicFramePr>
          <p:nvPr>
            <p:extLst/>
          </p:nvPr>
        </p:nvGraphicFramePr>
        <p:xfrm>
          <a:off x="544844" y="3483280"/>
          <a:ext cx="8350692" cy="2993720"/>
        </p:xfrm>
        <a:graphic>
          <a:graphicData uri="http://schemas.openxmlformats.org/drawingml/2006/table">
            <a:tbl>
              <a:tblPr firstRow="1" bandRow="1">
                <a:tableStyleId>{69CF1AB2-1976-4502-BF36-3FF5EA218861}</a:tableStyleId>
              </a:tblPr>
              <a:tblGrid>
                <a:gridCol w="1066800">
                  <a:extLst>
                    <a:ext uri="{9D8B030D-6E8A-4147-A177-3AD203B41FA5}">
                      <a16:colId xmlns:a16="http://schemas.microsoft.com/office/drawing/2014/main" val="20000"/>
                    </a:ext>
                  </a:extLst>
                </a:gridCol>
                <a:gridCol w="2045956">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3790136">
                  <a:extLst>
                    <a:ext uri="{9D8B030D-6E8A-4147-A177-3AD203B41FA5}">
                      <a16:colId xmlns:a16="http://schemas.microsoft.com/office/drawing/2014/main" val="20003"/>
                    </a:ext>
                  </a:extLst>
                </a:gridCol>
              </a:tblGrid>
              <a:tr h="1496860">
                <a:tc>
                  <a:txBody>
                    <a:bodyPr/>
                    <a:lstStyle/>
                    <a:p>
                      <a:pPr algn="ctr"/>
                      <a:r>
                        <a:rPr lang="en-US" sz="1800" b="0" dirty="0"/>
                        <a:t>2015</a:t>
                      </a:r>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US" sz="1800" b="0" dirty="0"/>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Peter JW Noble</a:t>
                      </a:r>
                    </a:p>
                    <a:p>
                      <a:pPr marL="0" algn="ctr" defTabSz="914400" rtl="0" eaLnBrk="1" latinLnBrk="0" hangingPunct="1"/>
                      <a:endParaRPr lang="en-US" sz="1800" b="0" kern="1200" dirty="0">
                        <a:solidFill>
                          <a:schemeClr val="dk1"/>
                        </a:solidFill>
                        <a:latin typeface="+mn-lt"/>
                        <a:ea typeface="+mn-ea"/>
                        <a:cs typeface="+mn-cs"/>
                      </a:endParaRPr>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800" b="0" i="0" kern="1200" dirty="0">
                          <a:solidFill>
                            <a:schemeClr val="dk1"/>
                          </a:solidFill>
                          <a:effectLst/>
                          <a:latin typeface="+mn-lt"/>
                          <a:ea typeface="+mn-ea"/>
                          <a:cs typeface="+mn-cs"/>
                        </a:rPr>
                        <a:t>For seminal contributions to early years of MOS image sensors</a:t>
                      </a:r>
                      <a:endParaRPr lang="en-US" sz="1400" b="0" dirty="0"/>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1496860">
                <a:tc>
                  <a:txBody>
                    <a:bodyPr/>
                    <a:lstStyle/>
                    <a:p>
                      <a:pPr algn="ctr"/>
                      <a:r>
                        <a:rPr lang="en-US" sz="1800" dirty="0"/>
                        <a:t>2017</a:t>
                      </a:r>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800" b="0" dirty="0"/>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Tetsuo Yamada</a:t>
                      </a:r>
                    </a:p>
                    <a:p>
                      <a:pPr marL="0" algn="ctr" defTabSz="914400" rtl="0" eaLnBrk="1" latinLnBrk="0" hangingPunct="1"/>
                      <a:endParaRPr lang="en-US" sz="1800" b="0" kern="1200" dirty="0">
                        <a:solidFill>
                          <a:schemeClr val="dk1"/>
                        </a:solidFill>
                        <a:latin typeface="+mn-lt"/>
                        <a:ea typeface="+mn-ea"/>
                        <a:cs typeface="+mn-cs"/>
                      </a:endParaRPr>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800" b="0" i="0" kern="1200" dirty="0">
                          <a:solidFill>
                            <a:schemeClr val="dk1"/>
                          </a:solidFill>
                          <a:effectLst/>
                          <a:latin typeface="+mn-lt"/>
                          <a:ea typeface="+mn-ea"/>
                          <a:cs typeface="+mn-cs"/>
                        </a:rPr>
                        <a:t>For contribution to R&amp;D and commercialization of high-performance and high-resolution CCD image sensors</a:t>
                      </a:r>
                      <a:endParaRPr lang="en-US" sz="1400" b="0" dirty="0"/>
                    </a:p>
                  </a:txBody>
                  <a:tcPr marL="125261" marR="125261" marT="62630" marB="6263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pic>
        <p:nvPicPr>
          <p:cNvPr id="11" name="Picture 2" descr="http://imagesensors.org/wp-content/uploads/2015/08/pjwb.jpg">
            <a:extLst>
              <a:ext uri="{FF2B5EF4-FFF2-40B4-BE49-F238E27FC236}">
                <a16:creationId xmlns:a16="http://schemas.microsoft.com/office/drawing/2014/main" id="{CC16B54F-DB75-4DB1-BCF6-7337ADF8D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251" y="3553421"/>
            <a:ext cx="931985" cy="1397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http://imagesensors.org/wp-content/uploads/2017/06/Tetsuo_Yamada_photo.jpg">
            <a:extLst>
              <a:ext uri="{FF2B5EF4-FFF2-40B4-BE49-F238E27FC236}">
                <a16:creationId xmlns:a16="http://schemas.microsoft.com/office/drawing/2014/main" id="{9EC62D0F-7E2D-4DFB-8F33-7B009190E9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407" y="5006744"/>
            <a:ext cx="1209675" cy="1451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7205684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1" y="274638"/>
            <a:ext cx="5562600" cy="792162"/>
          </a:xfrm>
        </p:spPr>
        <p:txBody>
          <a:bodyPr/>
          <a:lstStyle/>
          <a:p>
            <a:r>
              <a:rPr lang="en-US" b="1" dirty="0"/>
              <a:t>2019 IISS Pioneering Achievement Award</a:t>
            </a:r>
          </a:p>
        </p:txBody>
      </p:sp>
      <p:sp>
        <p:nvSpPr>
          <p:cNvPr id="3" name="TextBox 2"/>
          <p:cNvSpPr txBox="1"/>
          <p:nvPr/>
        </p:nvSpPr>
        <p:spPr>
          <a:xfrm>
            <a:off x="2667001" y="1617476"/>
            <a:ext cx="6096000" cy="1723535"/>
          </a:xfrm>
          <a:prstGeom prst="rect">
            <a:avLst/>
          </a:prstGeom>
          <a:noFill/>
        </p:spPr>
        <p:txBody>
          <a:bodyPr wrap="square" lIns="91425" tIns="45713" rIns="91425" bIns="45713" rtlCol="0">
            <a:spAutoFit/>
          </a:bodyPr>
          <a:lstStyle/>
          <a:p>
            <a:pPr algn="ctr"/>
            <a:r>
              <a:rPr lang="en-US" sz="2400" b="1" dirty="0"/>
              <a:t>Marvin White</a:t>
            </a:r>
          </a:p>
          <a:p>
            <a:pPr algn="ctr"/>
            <a:endParaRPr lang="en-US" sz="2400" b="1" dirty="0"/>
          </a:p>
          <a:p>
            <a:pPr algn="just"/>
            <a:r>
              <a:rPr lang="en-US" sz="2000" b="1" i="1" dirty="0"/>
              <a:t>for development of the Correlated Double Sampling (CDS) noise reduction technique for image sensors</a:t>
            </a:r>
          </a:p>
          <a:p>
            <a:endParaRPr lang="en-US" dirty="0"/>
          </a:p>
        </p:txBody>
      </p:sp>
      <p:sp>
        <p:nvSpPr>
          <p:cNvPr id="4" name="TextBox 3"/>
          <p:cNvSpPr txBox="1"/>
          <p:nvPr/>
        </p:nvSpPr>
        <p:spPr>
          <a:xfrm>
            <a:off x="431801" y="3505201"/>
            <a:ext cx="8305800" cy="2831530"/>
          </a:xfrm>
          <a:prstGeom prst="rect">
            <a:avLst/>
          </a:prstGeom>
          <a:noFill/>
        </p:spPr>
        <p:txBody>
          <a:bodyPr wrap="square" lIns="91425" tIns="45713" rIns="91425" bIns="45713" rtlCol="0">
            <a:spAutoFit/>
          </a:bodyPr>
          <a:lstStyle/>
          <a:p>
            <a:r>
              <a:rPr lang="en-US" dirty="0"/>
              <a:t>In the early 1970’s, soon after the invention of the CCD image sensor, there was great interest in low-light cameras using CCDs. At Westinghouse, Dr. Marvin White was working on low-light CCDs. So-called </a:t>
            </a:r>
            <a:r>
              <a:rPr lang="en-US" dirty="0" err="1"/>
              <a:t>kTC</a:t>
            </a:r>
            <a:r>
              <a:rPr lang="en-US" dirty="0"/>
              <a:t> noise on the output node was limiting the low light performance. Marvin said he borrowed the general idea of double-sampling from radar signal processing at Westinghouse and applied it to CCD signal processing.</a:t>
            </a:r>
            <a:r>
              <a:rPr lang="en-US" sz="1600" dirty="0"/>
              <a:t/>
            </a:r>
            <a:br>
              <a:rPr lang="en-US" sz="1600" dirty="0"/>
            </a:br>
            <a:r>
              <a:rPr lang="en-US" sz="1600" dirty="0"/>
              <a:t/>
            </a:r>
            <a:br>
              <a:rPr lang="en-US" sz="1600" dirty="0"/>
            </a:br>
            <a:r>
              <a:rPr lang="en-US" dirty="0"/>
              <a:t>Since then Correlated Double Sampling (CDS) has been a mainstay in CCD signal processing to reduce noise and spawned the use of other noise-reduction strategies like DDS, CMS in both analog and digital domains. Probably </a:t>
            </a:r>
            <a:r>
              <a:rPr lang="en-US" u="sng" dirty="0"/>
              <a:t>every CCD and CIS </a:t>
            </a:r>
            <a:r>
              <a:rPr lang="en-US" dirty="0"/>
              <a:t>made since the early 1970’s up through the present has employed CDS. </a:t>
            </a:r>
            <a:endParaRPr lang="en-US" sz="1600" dirty="0"/>
          </a:p>
        </p:txBody>
      </p:sp>
      <p:pic>
        <p:nvPicPr>
          <p:cNvPr id="3074" name="Picture 2" descr="https://1.bp.blogspot.com/-1o0E0xAP35o/XPdF-HAVZDI/AAAAAAAAaIk/kZmNCsfcXZs6uXSbv7rIgqcO4rFC9piOACLcBGAs/s1600/Marvin%2BWhite.jpg">
            <a:extLst>
              <a:ext uri="{FF2B5EF4-FFF2-40B4-BE49-F238E27FC236}">
                <a16:creationId xmlns:a16="http://schemas.microsoft.com/office/drawing/2014/main" id="{F9239211-4552-419B-B67A-0ED9FC2725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68604"/>
            <a:ext cx="1444869" cy="2060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4045254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455F3-04D2-4424-BB65-6BCFCA9BCE25}"/>
              </a:ext>
            </a:extLst>
          </p:cNvPr>
          <p:cNvPicPr>
            <a:picLocks noChangeAspect="1"/>
          </p:cNvPicPr>
          <p:nvPr/>
        </p:nvPicPr>
        <p:blipFill>
          <a:blip r:embed="rId2"/>
          <a:stretch>
            <a:fillRect/>
          </a:stretch>
        </p:blipFill>
        <p:spPr>
          <a:xfrm>
            <a:off x="29308" y="1831731"/>
            <a:ext cx="7560829" cy="5029200"/>
          </a:xfrm>
          <a:prstGeom prst="rect">
            <a:avLst/>
          </a:prstGeom>
        </p:spPr>
      </p:pic>
      <p:sp>
        <p:nvSpPr>
          <p:cNvPr id="4" name="TextBox 3">
            <a:extLst>
              <a:ext uri="{FF2B5EF4-FFF2-40B4-BE49-F238E27FC236}">
                <a16:creationId xmlns:a16="http://schemas.microsoft.com/office/drawing/2014/main" id="{39B02ABE-00D0-481B-8908-009B1A0C18CA}"/>
              </a:ext>
            </a:extLst>
          </p:cNvPr>
          <p:cNvSpPr txBox="1"/>
          <p:nvPr/>
        </p:nvSpPr>
        <p:spPr>
          <a:xfrm>
            <a:off x="322385" y="1280351"/>
            <a:ext cx="3352800" cy="646331"/>
          </a:xfrm>
          <a:prstGeom prst="rect">
            <a:avLst/>
          </a:prstGeom>
          <a:noFill/>
        </p:spPr>
        <p:txBody>
          <a:bodyPr wrap="square" rtlCol="0">
            <a:spAutoFit/>
          </a:bodyPr>
          <a:lstStyle/>
          <a:p>
            <a:r>
              <a:rPr lang="en-US" b="1" dirty="0"/>
              <a:t>1973 CCD Applications Conference, San Diego, CA</a:t>
            </a:r>
          </a:p>
        </p:txBody>
      </p:sp>
      <p:pic>
        <p:nvPicPr>
          <p:cNvPr id="5" name="Picture 4">
            <a:extLst>
              <a:ext uri="{FF2B5EF4-FFF2-40B4-BE49-F238E27FC236}">
                <a16:creationId xmlns:a16="http://schemas.microsoft.com/office/drawing/2014/main" id="{EEF4485F-60D3-419F-969C-D5C685A70E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33092" y="379969"/>
            <a:ext cx="4600575" cy="15525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254544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33701" y="274638"/>
            <a:ext cx="5562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b="1"/>
              <a:t>2019 IISS Pioneering Achievement Award</a:t>
            </a:r>
            <a:endParaRPr lang="en-US" b="1" dirty="0"/>
          </a:p>
        </p:txBody>
      </p:sp>
      <p:sp>
        <p:nvSpPr>
          <p:cNvPr id="4" name="TextBox 3"/>
          <p:cNvSpPr txBox="1"/>
          <p:nvPr/>
        </p:nvSpPr>
        <p:spPr>
          <a:xfrm>
            <a:off x="304800" y="1447800"/>
            <a:ext cx="8610600" cy="5201410"/>
          </a:xfrm>
          <a:prstGeom prst="rect">
            <a:avLst/>
          </a:prstGeom>
          <a:noFill/>
        </p:spPr>
        <p:txBody>
          <a:bodyPr wrap="square" lIns="91425" tIns="45713" rIns="91425" bIns="45713" rtlCol="0">
            <a:spAutoFit/>
          </a:bodyPr>
          <a:lstStyle/>
          <a:p>
            <a:pPr algn="ctr"/>
            <a:r>
              <a:rPr lang="en-US" sz="2400" b="1" dirty="0"/>
              <a:t>Prof. Marvin White</a:t>
            </a:r>
          </a:p>
          <a:p>
            <a:endParaRPr lang="en-US" sz="2400" b="1" dirty="0"/>
          </a:p>
          <a:p>
            <a:pPr marL="342900" indent="-342900">
              <a:buFont typeface="Arial" panose="020B0604020202020204" pitchFamily="34" charset="0"/>
              <a:buChar char="•"/>
            </a:pPr>
            <a:r>
              <a:rPr lang="en-US" sz="2000" dirty="0"/>
              <a:t>Sherman-Fairchild Professor of Electrical and Computer Engineering and director of the Sherman-Fairchild Center for Solid State Studies at Lehigh </a:t>
            </a:r>
            <a:r>
              <a:rPr lang="en-US" sz="2000" dirty="0" err="1"/>
              <a:t>Univ</a:t>
            </a:r>
            <a:r>
              <a:rPr lang="en-US" sz="2000" dirty="0"/>
              <a:t> until 2010.</a:t>
            </a:r>
          </a:p>
          <a:p>
            <a:pPr marL="342900" indent="-342900">
              <a:buFont typeface="Arial" panose="020B0604020202020204" pitchFamily="34" charset="0"/>
              <a:buChar char="•"/>
            </a:pPr>
            <a:r>
              <a:rPr lang="en-US" sz="2000" dirty="0"/>
              <a:t>He has authored or co-authored nearly 300 technical papers, contributed chapters to four books and has 27 U.S. patents. At Lehigh, he graduated 34 PhD and 62 MS students.</a:t>
            </a:r>
          </a:p>
          <a:p>
            <a:pPr marL="342900" indent="-342900">
              <a:buFont typeface="Arial" panose="020B0604020202020204" pitchFamily="34" charset="0"/>
              <a:buChar char="•"/>
            </a:pPr>
            <a:r>
              <a:rPr lang="en-US" sz="2000" dirty="0"/>
              <a:t>Currently with Ohio State University and still teaching.</a:t>
            </a:r>
          </a:p>
          <a:p>
            <a:pPr marL="342900" indent="-342900">
              <a:buFont typeface="Arial" panose="020B0604020202020204" pitchFamily="34" charset="0"/>
              <a:buChar char="•"/>
            </a:pPr>
            <a:r>
              <a:rPr lang="en-US" sz="2000" dirty="0"/>
              <a:t>Honors:</a:t>
            </a:r>
          </a:p>
          <a:p>
            <a:pPr marL="800100" lvl="1" indent="-342900">
              <a:buFont typeface="Courier New" panose="02070309020205020404" pitchFamily="49" charset="0"/>
              <a:buChar char="o"/>
            </a:pPr>
            <a:r>
              <a:rPr lang="en-US" sz="2000" dirty="0"/>
              <a:t>U.S. National Academy of Engineering</a:t>
            </a:r>
          </a:p>
          <a:p>
            <a:pPr marL="800100" lvl="1" indent="-342900">
              <a:buFont typeface="Courier New" panose="02070309020205020404" pitchFamily="49" charset="0"/>
              <a:buChar char="o"/>
            </a:pPr>
            <a:r>
              <a:rPr lang="en-US" sz="2000" dirty="0"/>
              <a:t>IEEE Life Fellow</a:t>
            </a:r>
          </a:p>
          <a:p>
            <a:pPr marL="800100" lvl="1" indent="-342900">
              <a:buFont typeface="Courier New" panose="02070309020205020404" pitchFamily="49" charset="0"/>
              <a:buChar char="o"/>
            </a:pPr>
            <a:r>
              <a:rPr lang="en-US" sz="2000" dirty="0"/>
              <a:t>Distinguished National Lecturer of the IEEE Electron Devices Society. </a:t>
            </a:r>
          </a:p>
          <a:p>
            <a:pPr marL="800100" lvl="1" indent="-342900">
              <a:buFont typeface="Courier New" panose="02070309020205020404" pitchFamily="49" charset="0"/>
              <a:buChar char="o"/>
            </a:pPr>
            <a:r>
              <a:rPr lang="en-US" sz="2000" dirty="0"/>
              <a:t>IEEE Electron Devices Society’s 1997 J. J. </a:t>
            </a:r>
            <a:r>
              <a:rPr lang="en-US" sz="2000" dirty="0" err="1"/>
              <a:t>Ebers</a:t>
            </a:r>
            <a:r>
              <a:rPr lang="en-US" sz="2000" dirty="0"/>
              <a:t> </a:t>
            </a:r>
          </a:p>
          <a:p>
            <a:pPr marL="800100" lvl="1" indent="-342900">
              <a:buFont typeface="Courier New" panose="02070309020205020404" pitchFamily="49" charset="0"/>
              <a:buChar char="o"/>
            </a:pPr>
            <a:r>
              <a:rPr lang="en-US" sz="2000" dirty="0"/>
              <a:t>IEEE 2000 Masaru </a:t>
            </a:r>
            <a:r>
              <a:rPr lang="en-US" sz="2000" dirty="0" err="1"/>
              <a:t>Ibuka</a:t>
            </a:r>
            <a:r>
              <a:rPr lang="en-US" sz="2000" dirty="0"/>
              <a:t> Consumer Electronics Award.</a:t>
            </a:r>
          </a:p>
          <a:p>
            <a:r>
              <a:rPr lang="en-US" sz="2000" dirty="0">
                <a:hlinkClick r:id="rId2"/>
              </a:rPr>
              <a:t>https://ethw.org/Oral-History:Marvin_White</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37376043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Group 360"/>
          <p:cNvGrpSpPr/>
          <p:nvPr/>
        </p:nvGrpSpPr>
        <p:grpSpPr>
          <a:xfrm>
            <a:off x="324026" y="152400"/>
            <a:ext cx="8513548" cy="6553200"/>
            <a:chOff x="324026" y="152400"/>
            <a:chExt cx="8513548" cy="6553200"/>
          </a:xfrm>
        </p:grpSpPr>
        <p:grpSp>
          <p:nvGrpSpPr>
            <p:cNvPr id="362" name="Group 361"/>
            <p:cNvGrpSpPr/>
            <p:nvPr/>
          </p:nvGrpSpPr>
          <p:grpSpPr>
            <a:xfrm>
              <a:off x="381000" y="152400"/>
              <a:ext cx="8436480" cy="6553200"/>
              <a:chOff x="421947" y="152400"/>
              <a:chExt cx="8436480" cy="6553200"/>
            </a:xfrm>
          </p:grpSpPr>
          <p:sp>
            <p:nvSpPr>
              <p:cNvPr id="364"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5"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6"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7"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8"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69"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0"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1"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2"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3"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4"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5"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376" name="Group 704"/>
              <p:cNvGrpSpPr/>
              <p:nvPr/>
            </p:nvGrpSpPr>
            <p:grpSpPr>
              <a:xfrm>
                <a:off x="421947" y="152400"/>
                <a:ext cx="8436480" cy="6553200"/>
                <a:chOff x="421947" y="152400"/>
                <a:chExt cx="8436480" cy="6553200"/>
              </a:xfrm>
            </p:grpSpPr>
            <p:grpSp>
              <p:nvGrpSpPr>
                <p:cNvPr id="379" name="Group 334"/>
                <p:cNvGrpSpPr/>
                <p:nvPr/>
              </p:nvGrpSpPr>
              <p:grpSpPr>
                <a:xfrm>
                  <a:off x="421947" y="152400"/>
                  <a:ext cx="1121280" cy="1066800"/>
                  <a:chOff x="1655992" y="228600"/>
                  <a:chExt cx="1121280" cy="1066800"/>
                </a:xfrm>
              </p:grpSpPr>
              <p:sp>
                <p:nvSpPr>
                  <p:cNvPr id="1045"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8"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9"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1"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0" name="Group 335"/>
                <p:cNvGrpSpPr/>
                <p:nvPr/>
              </p:nvGrpSpPr>
              <p:grpSpPr>
                <a:xfrm>
                  <a:off x="1641147" y="152400"/>
                  <a:ext cx="1121280" cy="1066800"/>
                  <a:chOff x="1655992" y="228600"/>
                  <a:chExt cx="1121280" cy="1066800"/>
                </a:xfrm>
              </p:grpSpPr>
              <p:sp>
                <p:nvSpPr>
                  <p:cNvPr id="1037"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0"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1"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43"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1" name="Group 344"/>
                <p:cNvGrpSpPr/>
                <p:nvPr/>
              </p:nvGrpSpPr>
              <p:grpSpPr>
                <a:xfrm>
                  <a:off x="2860347" y="152400"/>
                  <a:ext cx="1121280" cy="1066800"/>
                  <a:chOff x="1655992" y="228600"/>
                  <a:chExt cx="1121280" cy="1066800"/>
                </a:xfrm>
              </p:grpSpPr>
              <p:sp>
                <p:nvSpPr>
                  <p:cNvPr id="1029"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2"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3"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35"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2" name="Group 353"/>
                <p:cNvGrpSpPr/>
                <p:nvPr/>
              </p:nvGrpSpPr>
              <p:grpSpPr>
                <a:xfrm>
                  <a:off x="4079547" y="152400"/>
                  <a:ext cx="1121280" cy="1066800"/>
                  <a:chOff x="1655992" y="228600"/>
                  <a:chExt cx="1121280" cy="1066800"/>
                </a:xfrm>
              </p:grpSpPr>
              <p:sp>
                <p:nvSpPr>
                  <p:cNvPr id="1021"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4"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5"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27"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3" name="Group 362"/>
                <p:cNvGrpSpPr/>
                <p:nvPr/>
              </p:nvGrpSpPr>
              <p:grpSpPr>
                <a:xfrm>
                  <a:off x="5298747" y="152400"/>
                  <a:ext cx="1121280" cy="1066800"/>
                  <a:chOff x="1655992" y="228600"/>
                  <a:chExt cx="1121280" cy="1066800"/>
                </a:xfrm>
              </p:grpSpPr>
              <p:sp>
                <p:nvSpPr>
                  <p:cNvPr id="1013"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6"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7"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9"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4" name="Group 371"/>
                <p:cNvGrpSpPr/>
                <p:nvPr/>
              </p:nvGrpSpPr>
              <p:grpSpPr>
                <a:xfrm>
                  <a:off x="6517947" y="152400"/>
                  <a:ext cx="1121280" cy="1066800"/>
                  <a:chOff x="1655992" y="228600"/>
                  <a:chExt cx="1121280" cy="1066800"/>
                </a:xfrm>
              </p:grpSpPr>
              <p:sp>
                <p:nvSpPr>
                  <p:cNvPr id="1005"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8"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9"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11"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5" name="Group 380"/>
                <p:cNvGrpSpPr/>
                <p:nvPr/>
              </p:nvGrpSpPr>
              <p:grpSpPr>
                <a:xfrm>
                  <a:off x="7737147" y="152400"/>
                  <a:ext cx="1121280" cy="1066800"/>
                  <a:chOff x="1655992" y="228600"/>
                  <a:chExt cx="1121280" cy="1066800"/>
                </a:xfrm>
              </p:grpSpPr>
              <p:sp>
                <p:nvSpPr>
                  <p:cNvPr id="997"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0"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1"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03"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6" name="Group 389"/>
                <p:cNvGrpSpPr/>
                <p:nvPr/>
              </p:nvGrpSpPr>
              <p:grpSpPr>
                <a:xfrm>
                  <a:off x="421947" y="1371600"/>
                  <a:ext cx="1121280" cy="1066800"/>
                  <a:chOff x="1655992" y="228600"/>
                  <a:chExt cx="1121280" cy="1066800"/>
                </a:xfrm>
              </p:grpSpPr>
              <p:sp>
                <p:nvSpPr>
                  <p:cNvPr id="989"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2"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3"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95"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7" name="Group 398"/>
                <p:cNvGrpSpPr/>
                <p:nvPr/>
              </p:nvGrpSpPr>
              <p:grpSpPr>
                <a:xfrm>
                  <a:off x="1641147" y="1371600"/>
                  <a:ext cx="1121280" cy="1066800"/>
                  <a:chOff x="1655992" y="228600"/>
                  <a:chExt cx="1121280" cy="1066800"/>
                </a:xfrm>
              </p:grpSpPr>
              <p:sp>
                <p:nvSpPr>
                  <p:cNvPr id="636"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9"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5"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7"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8" name="Group 407"/>
                <p:cNvGrpSpPr/>
                <p:nvPr/>
              </p:nvGrpSpPr>
              <p:grpSpPr>
                <a:xfrm>
                  <a:off x="2860347" y="1371600"/>
                  <a:ext cx="1121280" cy="1066800"/>
                  <a:chOff x="1655992" y="228600"/>
                  <a:chExt cx="1121280" cy="1066800"/>
                </a:xfrm>
              </p:grpSpPr>
              <p:sp>
                <p:nvSpPr>
                  <p:cNvPr id="628"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1"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2"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34"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89" name="Group 416"/>
                <p:cNvGrpSpPr/>
                <p:nvPr/>
              </p:nvGrpSpPr>
              <p:grpSpPr>
                <a:xfrm>
                  <a:off x="4079547" y="1371600"/>
                  <a:ext cx="1121280" cy="1066800"/>
                  <a:chOff x="1655992" y="228600"/>
                  <a:chExt cx="1121280" cy="1066800"/>
                </a:xfrm>
              </p:grpSpPr>
              <p:sp>
                <p:nvSpPr>
                  <p:cNvPr id="620"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3"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4"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26"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0" name="Group 425"/>
                <p:cNvGrpSpPr/>
                <p:nvPr/>
              </p:nvGrpSpPr>
              <p:grpSpPr>
                <a:xfrm>
                  <a:off x="5298747" y="1371600"/>
                  <a:ext cx="1121280" cy="1066800"/>
                  <a:chOff x="1655992" y="228600"/>
                  <a:chExt cx="1121280" cy="1066800"/>
                </a:xfrm>
              </p:grpSpPr>
              <p:sp>
                <p:nvSpPr>
                  <p:cNvPr id="612"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5"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6"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8"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1" name="Group 434"/>
                <p:cNvGrpSpPr/>
                <p:nvPr/>
              </p:nvGrpSpPr>
              <p:grpSpPr>
                <a:xfrm>
                  <a:off x="6517947" y="1371600"/>
                  <a:ext cx="1121280" cy="1066800"/>
                  <a:chOff x="1655992" y="228600"/>
                  <a:chExt cx="1121280" cy="1066800"/>
                </a:xfrm>
              </p:grpSpPr>
              <p:sp>
                <p:nvSpPr>
                  <p:cNvPr id="604"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7"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8"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10"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2" name="Group 443"/>
                <p:cNvGrpSpPr/>
                <p:nvPr/>
              </p:nvGrpSpPr>
              <p:grpSpPr>
                <a:xfrm>
                  <a:off x="7737147" y="1371600"/>
                  <a:ext cx="1121280" cy="1066800"/>
                  <a:chOff x="1655992" y="228600"/>
                  <a:chExt cx="1121280" cy="1066800"/>
                </a:xfrm>
              </p:grpSpPr>
              <p:sp>
                <p:nvSpPr>
                  <p:cNvPr id="596"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9"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0"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02"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3" name="Group 452"/>
                <p:cNvGrpSpPr/>
                <p:nvPr/>
              </p:nvGrpSpPr>
              <p:grpSpPr>
                <a:xfrm>
                  <a:off x="421947" y="2590800"/>
                  <a:ext cx="1121280" cy="1066800"/>
                  <a:chOff x="1655992" y="228600"/>
                  <a:chExt cx="1121280" cy="1066800"/>
                </a:xfrm>
              </p:grpSpPr>
              <p:sp>
                <p:nvSpPr>
                  <p:cNvPr id="588"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1"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2"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94"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4" name="Group 461"/>
                <p:cNvGrpSpPr/>
                <p:nvPr/>
              </p:nvGrpSpPr>
              <p:grpSpPr>
                <a:xfrm>
                  <a:off x="1641147" y="2590800"/>
                  <a:ext cx="1121280" cy="1066800"/>
                  <a:chOff x="1655992" y="228600"/>
                  <a:chExt cx="1121280" cy="1066800"/>
                </a:xfrm>
              </p:grpSpPr>
              <p:sp>
                <p:nvSpPr>
                  <p:cNvPr id="580"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3"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4"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86"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5" name="Group 470"/>
                <p:cNvGrpSpPr/>
                <p:nvPr/>
              </p:nvGrpSpPr>
              <p:grpSpPr>
                <a:xfrm>
                  <a:off x="2860347" y="2590800"/>
                  <a:ext cx="1121280" cy="1066800"/>
                  <a:chOff x="1655992" y="228600"/>
                  <a:chExt cx="1121280" cy="1066800"/>
                </a:xfrm>
              </p:grpSpPr>
              <p:sp>
                <p:nvSpPr>
                  <p:cNvPr id="572"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5"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6"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8"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6" name="Group 479"/>
                <p:cNvGrpSpPr/>
                <p:nvPr/>
              </p:nvGrpSpPr>
              <p:grpSpPr>
                <a:xfrm>
                  <a:off x="4079547" y="2590800"/>
                  <a:ext cx="1121280" cy="1066800"/>
                  <a:chOff x="1655992" y="228600"/>
                  <a:chExt cx="1121280" cy="1066800"/>
                </a:xfrm>
              </p:grpSpPr>
              <p:sp>
                <p:nvSpPr>
                  <p:cNvPr id="564"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7"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8"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70"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7" name="Group 488"/>
                <p:cNvGrpSpPr/>
                <p:nvPr/>
              </p:nvGrpSpPr>
              <p:grpSpPr>
                <a:xfrm>
                  <a:off x="5298747" y="2590800"/>
                  <a:ext cx="1121280" cy="1066800"/>
                  <a:chOff x="1655992" y="228600"/>
                  <a:chExt cx="1121280" cy="1066800"/>
                </a:xfrm>
              </p:grpSpPr>
              <p:sp>
                <p:nvSpPr>
                  <p:cNvPr id="556"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9"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0"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62"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8" name="Group 497"/>
                <p:cNvGrpSpPr/>
                <p:nvPr/>
              </p:nvGrpSpPr>
              <p:grpSpPr>
                <a:xfrm>
                  <a:off x="6517947" y="2590800"/>
                  <a:ext cx="1121280" cy="1066800"/>
                  <a:chOff x="1655992" y="228600"/>
                  <a:chExt cx="1121280" cy="1066800"/>
                </a:xfrm>
              </p:grpSpPr>
              <p:sp>
                <p:nvSpPr>
                  <p:cNvPr id="548"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1"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2"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54"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399" name="Group 506"/>
                <p:cNvGrpSpPr/>
                <p:nvPr/>
              </p:nvGrpSpPr>
              <p:grpSpPr>
                <a:xfrm>
                  <a:off x="7737147" y="2590800"/>
                  <a:ext cx="1121280" cy="1066800"/>
                  <a:chOff x="1655992" y="228600"/>
                  <a:chExt cx="1121280" cy="1066800"/>
                </a:xfrm>
              </p:grpSpPr>
              <p:sp>
                <p:nvSpPr>
                  <p:cNvPr id="540"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3"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4"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46"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0" name="Group 515"/>
                <p:cNvGrpSpPr/>
                <p:nvPr/>
              </p:nvGrpSpPr>
              <p:grpSpPr>
                <a:xfrm>
                  <a:off x="421947" y="3810000"/>
                  <a:ext cx="1121280" cy="1066800"/>
                  <a:chOff x="1655992" y="228600"/>
                  <a:chExt cx="1121280" cy="1066800"/>
                </a:xfrm>
              </p:grpSpPr>
              <p:sp>
                <p:nvSpPr>
                  <p:cNvPr id="532"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5"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6"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8"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1" name="Group 524"/>
                <p:cNvGrpSpPr/>
                <p:nvPr/>
              </p:nvGrpSpPr>
              <p:grpSpPr>
                <a:xfrm>
                  <a:off x="1641147" y="3810000"/>
                  <a:ext cx="1121280" cy="1066800"/>
                  <a:chOff x="1655992" y="228600"/>
                  <a:chExt cx="1121280" cy="1066800"/>
                </a:xfrm>
              </p:grpSpPr>
              <p:sp>
                <p:nvSpPr>
                  <p:cNvPr id="524"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7"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8"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30"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2" name="Group 533"/>
                <p:cNvGrpSpPr/>
                <p:nvPr/>
              </p:nvGrpSpPr>
              <p:grpSpPr>
                <a:xfrm>
                  <a:off x="2860347" y="3810000"/>
                  <a:ext cx="1121280" cy="1066800"/>
                  <a:chOff x="1655992" y="228600"/>
                  <a:chExt cx="1121280" cy="1066800"/>
                </a:xfrm>
              </p:grpSpPr>
              <p:sp>
                <p:nvSpPr>
                  <p:cNvPr id="516"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9"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0"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22"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3" name="Group 542"/>
                <p:cNvGrpSpPr/>
                <p:nvPr/>
              </p:nvGrpSpPr>
              <p:grpSpPr>
                <a:xfrm>
                  <a:off x="4079547" y="3810000"/>
                  <a:ext cx="1121280" cy="1066800"/>
                  <a:chOff x="1655992" y="228600"/>
                  <a:chExt cx="1121280" cy="1066800"/>
                </a:xfrm>
              </p:grpSpPr>
              <p:sp>
                <p:nvSpPr>
                  <p:cNvPr id="508"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1"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2"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14"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4" name="Group 551"/>
                <p:cNvGrpSpPr/>
                <p:nvPr/>
              </p:nvGrpSpPr>
              <p:grpSpPr>
                <a:xfrm>
                  <a:off x="5298747" y="3810000"/>
                  <a:ext cx="1121280" cy="1066800"/>
                  <a:chOff x="1655992" y="228600"/>
                  <a:chExt cx="1121280" cy="1066800"/>
                </a:xfrm>
              </p:grpSpPr>
              <p:sp>
                <p:nvSpPr>
                  <p:cNvPr id="500"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3"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4"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506"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5" name="Group 560"/>
                <p:cNvGrpSpPr/>
                <p:nvPr/>
              </p:nvGrpSpPr>
              <p:grpSpPr>
                <a:xfrm>
                  <a:off x="6517947" y="3810000"/>
                  <a:ext cx="1121280" cy="1066800"/>
                  <a:chOff x="1655992" y="228600"/>
                  <a:chExt cx="1121280" cy="1066800"/>
                </a:xfrm>
              </p:grpSpPr>
              <p:sp>
                <p:nvSpPr>
                  <p:cNvPr id="492"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5"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6"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8"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6" name="Group 569"/>
                <p:cNvGrpSpPr/>
                <p:nvPr/>
              </p:nvGrpSpPr>
              <p:grpSpPr>
                <a:xfrm>
                  <a:off x="7737147" y="3810000"/>
                  <a:ext cx="1121280" cy="1066800"/>
                  <a:chOff x="1655992" y="228600"/>
                  <a:chExt cx="1121280" cy="1066800"/>
                </a:xfrm>
              </p:grpSpPr>
              <p:sp>
                <p:nvSpPr>
                  <p:cNvPr id="484"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7"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8"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90"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7" name="Group 578"/>
                <p:cNvGrpSpPr/>
                <p:nvPr/>
              </p:nvGrpSpPr>
              <p:grpSpPr>
                <a:xfrm>
                  <a:off x="421947" y="5029200"/>
                  <a:ext cx="1121280" cy="1066800"/>
                  <a:chOff x="1655992" y="228600"/>
                  <a:chExt cx="1121280" cy="1066800"/>
                </a:xfrm>
              </p:grpSpPr>
              <p:sp>
                <p:nvSpPr>
                  <p:cNvPr id="476"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9"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0"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82"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8" name="Group 587"/>
                <p:cNvGrpSpPr/>
                <p:nvPr/>
              </p:nvGrpSpPr>
              <p:grpSpPr>
                <a:xfrm>
                  <a:off x="1641147" y="5029200"/>
                  <a:ext cx="1121280" cy="1066800"/>
                  <a:chOff x="1655992" y="228600"/>
                  <a:chExt cx="1121280" cy="1066800"/>
                </a:xfrm>
              </p:grpSpPr>
              <p:sp>
                <p:nvSpPr>
                  <p:cNvPr id="468"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1"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2"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74"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09" name="Group 596"/>
                <p:cNvGrpSpPr/>
                <p:nvPr/>
              </p:nvGrpSpPr>
              <p:grpSpPr>
                <a:xfrm>
                  <a:off x="2860347" y="5029200"/>
                  <a:ext cx="1121280" cy="1066800"/>
                  <a:chOff x="1655992" y="228600"/>
                  <a:chExt cx="1121280" cy="1066800"/>
                </a:xfrm>
              </p:grpSpPr>
              <p:sp>
                <p:nvSpPr>
                  <p:cNvPr id="460"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3"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4"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66"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0" name="Group 605"/>
                <p:cNvGrpSpPr/>
                <p:nvPr/>
              </p:nvGrpSpPr>
              <p:grpSpPr>
                <a:xfrm>
                  <a:off x="4079547" y="5029200"/>
                  <a:ext cx="1121280" cy="1066800"/>
                  <a:chOff x="1655992" y="228600"/>
                  <a:chExt cx="1121280" cy="1066800"/>
                </a:xfrm>
              </p:grpSpPr>
              <p:sp>
                <p:nvSpPr>
                  <p:cNvPr id="452"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5"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6"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8"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1" name="Group 614"/>
                <p:cNvGrpSpPr/>
                <p:nvPr/>
              </p:nvGrpSpPr>
              <p:grpSpPr>
                <a:xfrm>
                  <a:off x="5298747" y="5029200"/>
                  <a:ext cx="1121280" cy="1066800"/>
                  <a:chOff x="1655992" y="228600"/>
                  <a:chExt cx="1121280" cy="1066800"/>
                </a:xfrm>
              </p:grpSpPr>
              <p:sp>
                <p:nvSpPr>
                  <p:cNvPr id="444"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7"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8"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50"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2" name="Group 623"/>
                <p:cNvGrpSpPr/>
                <p:nvPr/>
              </p:nvGrpSpPr>
              <p:grpSpPr>
                <a:xfrm>
                  <a:off x="6517947" y="5029200"/>
                  <a:ext cx="1121280" cy="1066800"/>
                  <a:chOff x="1655992" y="228600"/>
                  <a:chExt cx="1121280" cy="1066800"/>
                </a:xfrm>
              </p:grpSpPr>
              <p:sp>
                <p:nvSpPr>
                  <p:cNvPr id="436"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9"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0"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42"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413" name="Group 632"/>
                <p:cNvGrpSpPr/>
                <p:nvPr/>
              </p:nvGrpSpPr>
              <p:grpSpPr>
                <a:xfrm>
                  <a:off x="7737147" y="5029200"/>
                  <a:ext cx="1121280" cy="1066800"/>
                  <a:chOff x="1655992" y="228600"/>
                  <a:chExt cx="1121280" cy="1066800"/>
                </a:xfrm>
              </p:grpSpPr>
              <p:sp>
                <p:nvSpPr>
                  <p:cNvPr id="428"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1"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2"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434"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414"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378"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363" name="TextBox 362"/>
            <p:cNvSpPr txBox="1"/>
            <p:nvPr/>
          </p:nvSpPr>
          <p:spPr>
            <a:xfrm>
              <a:off x="324026" y="672727"/>
              <a:ext cx="8513548" cy="584775"/>
            </a:xfrm>
            <a:prstGeom prst="rect">
              <a:avLst/>
            </a:prstGeom>
            <a:noFill/>
          </p:spPr>
          <p:txBody>
            <a:bodyPr wrap="none" rtlCol="0">
              <a:spAutoFit/>
            </a:bodyPr>
            <a:lstStyle/>
            <a:p>
              <a:pPr algn="ctr"/>
              <a:r>
                <a:rPr lang="en-US" sz="3200" dirty="0">
                  <a:latin typeface="Copperplate Gothic Bold" pitchFamily="34" charset="0"/>
                </a:rPr>
                <a:t>International Image Sensor Society</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6" name="TextBox 5"/>
          <p:cNvSpPr txBox="1"/>
          <p:nvPr/>
        </p:nvSpPr>
        <p:spPr>
          <a:xfrm>
            <a:off x="2650076" y="2396353"/>
            <a:ext cx="3892027" cy="584775"/>
          </a:xfrm>
          <a:prstGeom prst="rect">
            <a:avLst/>
          </a:prstGeom>
          <a:noFill/>
        </p:spPr>
        <p:txBody>
          <a:bodyPr wrap="none" rtlCol="0">
            <a:spAutoFit/>
          </a:bodyPr>
          <a:lstStyle/>
          <a:p>
            <a:pPr algn="ctr"/>
            <a:r>
              <a:rPr lang="en-US" altLang="ja-JP" sz="3200" dirty="0">
                <a:latin typeface="Copperplate Gothic Bold" pitchFamily="34" charset="0"/>
              </a:rPr>
              <a:t>Marvin H. White</a:t>
            </a:r>
          </a:p>
        </p:txBody>
      </p:sp>
      <p:sp>
        <p:nvSpPr>
          <p:cNvPr id="8" name="TextBox 7"/>
          <p:cNvSpPr txBox="1"/>
          <p:nvPr/>
        </p:nvSpPr>
        <p:spPr>
          <a:xfrm>
            <a:off x="1301952" y="1295400"/>
            <a:ext cx="6540125" cy="523220"/>
          </a:xfrm>
          <a:prstGeom prst="rect">
            <a:avLst/>
          </a:prstGeom>
          <a:noFill/>
        </p:spPr>
        <p:txBody>
          <a:bodyPr wrap="none" rtlCol="0">
            <a:spAutoFit/>
          </a:bodyPr>
          <a:lstStyle/>
          <a:p>
            <a:pPr algn="ctr"/>
            <a:r>
              <a:rPr lang="en-US" sz="2800" dirty="0">
                <a:latin typeface="Copperplate Gothic Bold" pitchFamily="34" charset="0"/>
              </a:rPr>
              <a:t>Pioneering Achievement Award</a:t>
            </a:r>
          </a:p>
        </p:txBody>
      </p:sp>
      <p:sp>
        <p:nvSpPr>
          <p:cNvPr id="10" name="TextBox 9"/>
          <p:cNvSpPr txBox="1"/>
          <p:nvPr/>
        </p:nvSpPr>
        <p:spPr>
          <a:xfrm>
            <a:off x="2118329" y="4641662"/>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
        <p:nvSpPr>
          <p:cNvPr id="358" name="TextBox 357"/>
          <p:cNvSpPr txBox="1"/>
          <p:nvPr/>
        </p:nvSpPr>
        <p:spPr>
          <a:xfrm>
            <a:off x="4268451" y="2895600"/>
            <a:ext cx="655243" cy="369332"/>
          </a:xfrm>
          <a:prstGeom prst="rect">
            <a:avLst/>
          </a:prstGeom>
          <a:noFill/>
        </p:spPr>
        <p:txBody>
          <a:bodyPr wrap="none" rtlCol="0">
            <a:spAutoFit/>
          </a:bodyPr>
          <a:lstStyle/>
          <a:p>
            <a:pPr algn="ctr"/>
            <a:r>
              <a:rPr lang="en-US" dirty="0">
                <a:latin typeface="Copperplate Gothic Light" pitchFamily="34" charset="0"/>
              </a:rPr>
              <a:t>For</a:t>
            </a:r>
          </a:p>
        </p:txBody>
      </p:sp>
      <p:sp>
        <p:nvSpPr>
          <p:cNvPr id="641" name="TextBox 8"/>
          <p:cNvSpPr txBox="1"/>
          <p:nvPr/>
        </p:nvSpPr>
        <p:spPr>
          <a:xfrm>
            <a:off x="258012" y="3252653"/>
            <a:ext cx="8645576" cy="1384995"/>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sz="2800" dirty="0"/>
              <a:t>D</a:t>
            </a:r>
            <a:r>
              <a:rPr lang="en-US" sz="2800" dirty="0"/>
              <a:t>evelopment of the Correlated Double Sampling (CDS) Noise Reduction Technique for Image Sensors</a:t>
            </a:r>
            <a:endParaRPr lang="en-US" dirty="0">
              <a:latin typeface="Copperplate Gothic Light" pitchFamily="34" charset="0"/>
            </a:endParaRPr>
          </a:p>
        </p:txBody>
      </p:sp>
      <p:sp>
        <p:nvSpPr>
          <p:cNvPr id="642" name="TextBox 11"/>
          <p:cNvSpPr txBox="1"/>
          <p:nvPr/>
        </p:nvSpPr>
        <p:spPr>
          <a:xfrm>
            <a:off x="577821" y="5837082"/>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Albert </a:t>
            </a:r>
            <a:r>
              <a:rPr lang="en-US" altLang="ja-JP" sz="1050" dirty="0" err="1">
                <a:latin typeface="Copperplate Gothic Light" pitchFamily="34" charset="0"/>
              </a:rPr>
              <a:t>Theuwissen</a:t>
            </a:r>
            <a:endParaRPr lang="en-US" altLang="ja-JP" sz="1050" dirty="0">
              <a:latin typeface="Copperplate Gothic Light" pitchFamily="34" charset="0"/>
            </a:endParaRP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President</a:t>
            </a:r>
          </a:p>
        </p:txBody>
      </p:sp>
      <p:sp>
        <p:nvSpPr>
          <p:cNvPr id="643" name="TextBox 358"/>
          <p:cNvSpPr txBox="1"/>
          <p:nvPr/>
        </p:nvSpPr>
        <p:spPr>
          <a:xfrm>
            <a:off x="2651185" y="5835150"/>
            <a:ext cx="1800493" cy="900246"/>
          </a:xfrm>
          <a:prstGeom prst="rect">
            <a:avLst/>
          </a:prstGeom>
          <a:noFill/>
        </p:spPr>
        <p:txBody>
          <a:bodyPr wrap="none" rtlCol="0">
            <a:spAutoFit/>
          </a:bodyPr>
          <a:lstStyle/>
          <a:p>
            <a:pPr algn="ctr"/>
            <a:endParaRPr lang="en-US" sz="1050" dirty="0">
              <a:latin typeface="Copperplate Gothic Light" pitchFamily="34" charset="0"/>
            </a:endParaRPr>
          </a:p>
          <a:p>
            <a:pPr algn="ctr"/>
            <a:r>
              <a:rPr lang="en-US" altLang="ja-JP" sz="1050" dirty="0">
                <a:latin typeface="Copperplate Gothic Light" pitchFamily="34" charset="0"/>
              </a:rPr>
              <a:t>________________________</a:t>
            </a:r>
            <a:endParaRPr lang="en-US" sz="1050" dirty="0">
              <a:latin typeface="Copperplate Gothic Light" pitchFamily="34" charset="0"/>
            </a:endParaRPr>
          </a:p>
          <a:p>
            <a:pPr algn="ctr"/>
            <a:r>
              <a:rPr lang="en-US" sz="1050" dirty="0">
                <a:latin typeface="Copperplate Gothic Light" pitchFamily="34" charset="0"/>
              </a:rPr>
              <a:t>Daniel Van </a:t>
            </a:r>
            <a:r>
              <a:rPr lang="en-US" sz="1050" dirty="0" err="1">
                <a:latin typeface="Copperplate Gothic Light" pitchFamily="34" charset="0"/>
              </a:rPr>
              <a:t>Blerkom</a:t>
            </a:r>
            <a:endParaRPr lang="en-US" sz="1050" dirty="0">
              <a:latin typeface="Copperplate Gothic Light" pitchFamily="34" charset="0"/>
            </a:endParaRPr>
          </a:p>
          <a:p>
            <a:pPr algn="ctr"/>
            <a:r>
              <a:rPr lang="en-US"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endParaRPr lang="en-US" sz="1050" dirty="0">
              <a:latin typeface="Copperplate Gothic Light" pitchFamily="34" charset="0"/>
            </a:endParaRPr>
          </a:p>
        </p:txBody>
      </p:sp>
      <p:sp>
        <p:nvSpPr>
          <p:cNvPr id="644" name="TextBox 359"/>
          <p:cNvSpPr txBox="1"/>
          <p:nvPr/>
        </p:nvSpPr>
        <p:spPr>
          <a:xfrm>
            <a:off x="4724549" y="5835150"/>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err="1">
                <a:latin typeface="Copperplate Gothic Light" pitchFamily="34" charset="0"/>
              </a:rPr>
              <a:t>Yibing</a:t>
            </a:r>
            <a:r>
              <a:rPr lang="en-US" altLang="ja-JP" sz="1050" dirty="0">
                <a:latin typeface="Copperplate Gothic Light" pitchFamily="34" charset="0"/>
              </a:rPr>
              <a:t> Michelle Wang</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p>
        </p:txBody>
      </p:sp>
      <p:sp>
        <p:nvSpPr>
          <p:cNvPr id="646" name="TextBox 639"/>
          <p:cNvSpPr txBox="1"/>
          <p:nvPr/>
        </p:nvSpPr>
        <p:spPr>
          <a:xfrm>
            <a:off x="6797914" y="5835150"/>
            <a:ext cx="1800494"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Rihito</a:t>
            </a:r>
            <a:r>
              <a:rPr lang="ja-JP" altLang="en-US" sz="1050" dirty="0">
                <a:latin typeface="Copperplate Gothic Light" pitchFamily="34" charset="0"/>
              </a:rPr>
              <a:t> </a:t>
            </a:r>
            <a:r>
              <a:rPr lang="en-US" altLang="ja-JP" sz="1050" dirty="0">
                <a:latin typeface="Copperplate Gothic Light" pitchFamily="34" charset="0"/>
              </a:rPr>
              <a:t>Kuroda</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Awards</a:t>
            </a:r>
            <a:r>
              <a:rPr lang="ja-JP" altLang="en-US" sz="1050" dirty="0">
                <a:latin typeface="Copperplate Gothic Light" pitchFamily="34" charset="0"/>
              </a:rPr>
              <a:t> </a:t>
            </a:r>
            <a:r>
              <a:rPr lang="en-US" altLang="ja-JP" sz="1050" dirty="0">
                <a:latin typeface="Copperplate Gothic Light" pitchFamily="34" charset="0"/>
              </a:rPr>
              <a:t>Chair</a:t>
            </a:r>
          </a:p>
        </p:txBody>
      </p:sp>
    </p:spTree>
    <p:extLst>
      <p:ext uri="{BB962C8B-B14F-4D97-AF65-F5344CB8AC3E}">
        <p14:creationId xmlns:p14="http://schemas.microsoft.com/office/powerpoint/2010/main" val="2775528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正方形/長方形 1">
            <a:extLst>
              <a:ext uri="{FF2B5EF4-FFF2-40B4-BE49-F238E27FC236}">
                <a16:creationId xmlns:a16="http://schemas.microsoft.com/office/drawing/2014/main" id="{700F6EDF-249C-4BE6-967A-32C2119D9EB3}"/>
              </a:ext>
            </a:extLst>
          </p:cNvPr>
          <p:cNvSpPr/>
          <p:nvPr/>
        </p:nvSpPr>
        <p:spPr>
          <a:xfrm>
            <a:off x="609600" y="3657600"/>
            <a:ext cx="8077200" cy="1754326"/>
          </a:xfrm>
          <a:prstGeom prst="rect">
            <a:avLst/>
          </a:prstGeom>
        </p:spPr>
        <p:txBody>
          <a:bodyPr wrap="square">
            <a:spAutoFit/>
          </a:bodyPr>
          <a:lstStyle/>
          <a:p>
            <a:pPr algn="ctr"/>
            <a:endParaRPr lang="en-US" altLang="ja-JP" sz="3600" dirty="0"/>
          </a:p>
          <a:p>
            <a:pPr algn="ctr"/>
            <a:r>
              <a:rPr lang="en-US" altLang="ja-JP" sz="3600" dirty="0"/>
              <a:t>Prof. Albert Thuwissen</a:t>
            </a:r>
          </a:p>
          <a:p>
            <a:pPr algn="ctr"/>
            <a:r>
              <a:rPr lang="en-US" altLang="ja-JP" sz="3600" dirty="0"/>
              <a:t>IISS President</a:t>
            </a:r>
          </a:p>
        </p:txBody>
      </p:sp>
      <p:sp>
        <p:nvSpPr>
          <p:cNvPr id="3" name="テキスト ボックス 2">
            <a:extLst>
              <a:ext uri="{FF2B5EF4-FFF2-40B4-BE49-F238E27FC236}">
                <a16:creationId xmlns:a16="http://schemas.microsoft.com/office/drawing/2014/main" id="{5BF03BC8-7BD4-47FA-A782-CA650FF858FC}"/>
              </a:ext>
            </a:extLst>
          </p:cNvPr>
          <p:cNvSpPr txBox="1"/>
          <p:nvPr/>
        </p:nvSpPr>
        <p:spPr>
          <a:xfrm>
            <a:off x="1420137" y="1905000"/>
            <a:ext cx="6456126" cy="1323439"/>
          </a:xfrm>
          <a:prstGeom prst="rect">
            <a:avLst/>
          </a:prstGeom>
          <a:noFill/>
        </p:spPr>
        <p:txBody>
          <a:bodyPr wrap="none" rtlCol="0">
            <a:spAutoFit/>
          </a:bodyPr>
          <a:lstStyle/>
          <a:p>
            <a:pPr algn="ctr"/>
            <a:r>
              <a:rPr kumimoji="1" lang="en-US" altLang="ja-JP" sz="4000" b="1" dirty="0" smtClean="0"/>
              <a:t>IISS </a:t>
            </a:r>
            <a:r>
              <a:rPr kumimoji="1" lang="en-US" altLang="ja-JP" sz="4000" b="1" dirty="0"/>
              <a:t>Exceptional </a:t>
            </a:r>
          </a:p>
          <a:p>
            <a:pPr algn="ctr"/>
            <a:r>
              <a:rPr kumimoji="1" lang="en-US" altLang="ja-JP" sz="4000" b="1" dirty="0"/>
              <a:t>Lifetime Achievement Award</a:t>
            </a:r>
            <a:r>
              <a:rPr kumimoji="1" lang="ja-JP" altLang="en-US" sz="4000" b="1" dirty="0"/>
              <a:t> </a:t>
            </a:r>
          </a:p>
        </p:txBody>
      </p:sp>
    </p:spTree>
    <p:extLst>
      <p:ext uri="{BB962C8B-B14F-4D97-AF65-F5344CB8AC3E}">
        <p14:creationId xmlns:p14="http://schemas.microsoft.com/office/powerpoint/2010/main" val="1834807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2" name="正方形/長方形 1">
            <a:extLst>
              <a:ext uri="{FF2B5EF4-FFF2-40B4-BE49-F238E27FC236}">
                <a16:creationId xmlns:a16="http://schemas.microsoft.com/office/drawing/2014/main" id="{700F6EDF-249C-4BE6-967A-32C2119D9EB3}"/>
              </a:ext>
            </a:extLst>
          </p:cNvPr>
          <p:cNvSpPr/>
          <p:nvPr/>
        </p:nvSpPr>
        <p:spPr>
          <a:xfrm>
            <a:off x="762000" y="3491805"/>
            <a:ext cx="8077200" cy="954107"/>
          </a:xfrm>
          <a:prstGeom prst="rect">
            <a:avLst/>
          </a:prstGeom>
        </p:spPr>
        <p:txBody>
          <a:bodyPr wrap="square">
            <a:spAutoFit/>
          </a:bodyPr>
          <a:lstStyle/>
          <a:p>
            <a:r>
              <a:rPr lang="en-US" altLang="ja-JP" sz="2800" dirty="0"/>
              <a:t>Presented for exceptional service to the image sensor specialist community.  Established in 2011.</a:t>
            </a:r>
          </a:p>
        </p:txBody>
      </p:sp>
      <p:sp>
        <p:nvSpPr>
          <p:cNvPr id="3" name="テキスト ボックス 2">
            <a:extLst>
              <a:ext uri="{FF2B5EF4-FFF2-40B4-BE49-F238E27FC236}">
                <a16:creationId xmlns:a16="http://schemas.microsoft.com/office/drawing/2014/main" id="{5BF03BC8-7BD4-47FA-A782-CA650FF858FC}"/>
              </a:ext>
            </a:extLst>
          </p:cNvPr>
          <p:cNvSpPr txBox="1"/>
          <p:nvPr/>
        </p:nvSpPr>
        <p:spPr>
          <a:xfrm>
            <a:off x="1181616" y="1905000"/>
            <a:ext cx="6340710" cy="1323439"/>
          </a:xfrm>
          <a:prstGeom prst="rect">
            <a:avLst/>
          </a:prstGeom>
          <a:noFill/>
        </p:spPr>
        <p:txBody>
          <a:bodyPr wrap="none" rtlCol="0">
            <a:spAutoFit/>
          </a:bodyPr>
          <a:lstStyle/>
          <a:p>
            <a:pPr algn="ctr"/>
            <a:r>
              <a:rPr kumimoji="1" lang="en-US" altLang="ja-JP" sz="4000" b="1" dirty="0"/>
              <a:t>IISS Exceptional </a:t>
            </a:r>
          </a:p>
          <a:p>
            <a:pPr algn="ctr"/>
            <a:r>
              <a:rPr kumimoji="1" lang="en-US" altLang="ja-JP" sz="4000" b="1" dirty="0"/>
              <a:t>Lifetime Achievement Award</a:t>
            </a:r>
            <a:endParaRPr kumimoji="1" lang="ja-JP" altLang="en-US" sz="4000" b="1" dirty="0"/>
          </a:p>
        </p:txBody>
      </p:sp>
    </p:spTree>
    <p:extLst>
      <p:ext uri="{BB962C8B-B14F-4D97-AF65-F5344CB8AC3E}">
        <p14:creationId xmlns:p14="http://schemas.microsoft.com/office/powerpoint/2010/main" val="3336153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テキスト ボックス 2">
            <a:extLst>
              <a:ext uri="{FF2B5EF4-FFF2-40B4-BE49-F238E27FC236}">
                <a16:creationId xmlns:a16="http://schemas.microsoft.com/office/drawing/2014/main" id="{5BF03BC8-7BD4-47FA-A782-CA650FF858FC}"/>
              </a:ext>
            </a:extLst>
          </p:cNvPr>
          <p:cNvSpPr txBox="1"/>
          <p:nvPr/>
        </p:nvSpPr>
        <p:spPr>
          <a:xfrm>
            <a:off x="3048000" y="294389"/>
            <a:ext cx="5834611" cy="1200329"/>
          </a:xfrm>
          <a:prstGeom prst="rect">
            <a:avLst/>
          </a:prstGeom>
          <a:noFill/>
        </p:spPr>
        <p:txBody>
          <a:bodyPr wrap="none" rtlCol="0">
            <a:spAutoFit/>
          </a:bodyPr>
          <a:lstStyle/>
          <a:p>
            <a:pPr algn="ctr"/>
            <a:r>
              <a:rPr kumimoji="1" lang="en-US" altLang="ja-JP" sz="3600" b="1" dirty="0"/>
              <a:t>IISS Exceptional </a:t>
            </a:r>
          </a:p>
          <a:p>
            <a:pPr algn="ctr"/>
            <a:r>
              <a:rPr kumimoji="1" lang="en-US" altLang="ja-JP" sz="3600" b="1" dirty="0"/>
              <a:t>Lifetime Achievement Award</a:t>
            </a:r>
            <a:r>
              <a:rPr kumimoji="1" lang="ja-JP" altLang="en-US" sz="3600" b="1" dirty="0"/>
              <a:t> </a:t>
            </a:r>
          </a:p>
        </p:txBody>
      </p:sp>
      <p:sp>
        <p:nvSpPr>
          <p:cNvPr id="4" name="正方形/長方形 3">
            <a:extLst>
              <a:ext uri="{FF2B5EF4-FFF2-40B4-BE49-F238E27FC236}">
                <a16:creationId xmlns:a16="http://schemas.microsoft.com/office/drawing/2014/main" id="{E0019C25-912B-4E76-BEF2-162359BA25E2}"/>
              </a:ext>
            </a:extLst>
          </p:cNvPr>
          <p:cNvSpPr/>
          <p:nvPr/>
        </p:nvSpPr>
        <p:spPr>
          <a:xfrm>
            <a:off x="685799" y="1752600"/>
            <a:ext cx="8196811" cy="378565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This Award is made to a member of the image sensor community who has made substantial sustained and exceptional contributions to the field of solid-state image sensors over the course of their career. </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US$3,500 cash award</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Complimentary IISW registration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 first recipient : Gene P. </a:t>
            </a:r>
            <a:r>
              <a:rPr lang="en-US" sz="2400" dirty="0" err="1">
                <a:latin typeface="Arial" panose="020B0604020202020204" pitchFamily="34" charset="0"/>
                <a:cs typeface="Arial" panose="020B0604020202020204" pitchFamily="34" charset="0"/>
              </a:rPr>
              <a:t>Weckler</a:t>
            </a:r>
            <a:r>
              <a:rPr lang="en-US" sz="2400" dirty="0">
                <a:latin typeface="Arial" panose="020B0604020202020204" pitchFamily="34" charset="0"/>
                <a:cs typeface="Arial" panose="020B0604020202020204" pitchFamily="34" charset="0"/>
              </a:rPr>
              <a:t> (2013)</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 second recipient : Dr. Jaroslav </a:t>
            </a:r>
            <a:r>
              <a:rPr lang="en-US" sz="2400" dirty="0" err="1">
                <a:latin typeface="Arial" panose="020B0604020202020204" pitchFamily="34" charset="0"/>
                <a:cs typeface="Arial" panose="020B0604020202020204" pitchFamily="34" charset="0"/>
              </a:rPr>
              <a:t>Hynecek</a:t>
            </a:r>
            <a:r>
              <a:rPr lang="en-US" sz="2400" dirty="0">
                <a:latin typeface="Arial" panose="020B0604020202020204" pitchFamily="34" charset="0"/>
                <a:cs typeface="Arial" panose="020B0604020202020204" pitchFamily="34" charset="0"/>
              </a:rPr>
              <a:t> (2015)</a:t>
            </a:r>
          </a:p>
          <a:p>
            <a:pPr marL="457200" indent="-457200">
              <a:buFont typeface="Arial" panose="020B0604020202020204" pitchFamily="34" charset="0"/>
              <a:buChar char="•"/>
            </a:pPr>
            <a:r>
              <a:rPr lang="en-US" altLang="ja-JP" sz="2400" dirty="0">
                <a:solidFill>
                  <a:srgbClr val="000000"/>
                </a:solidFill>
                <a:latin typeface="Arial" panose="020B0604020202020204" pitchFamily="34" charset="0"/>
                <a:cs typeface="Arial" panose="020B0604020202020204" pitchFamily="34" charset="0"/>
              </a:rPr>
              <a:t>Third recipient : </a:t>
            </a:r>
            <a:r>
              <a:rPr lang="en-US" altLang="ja-JP" sz="2400" dirty="0" err="1">
                <a:solidFill>
                  <a:srgbClr val="000000"/>
                </a:solidFill>
                <a:latin typeface="Arial" panose="020B0604020202020204" pitchFamily="34" charset="0"/>
                <a:cs typeface="Arial" panose="020B0604020202020204" pitchFamily="34" charset="0"/>
              </a:rPr>
              <a:t>Yasuo</a:t>
            </a:r>
            <a:r>
              <a:rPr lang="en-US" altLang="ja-JP" sz="2400" dirty="0">
                <a:solidFill>
                  <a:srgbClr val="000000"/>
                </a:solidFill>
                <a:latin typeface="Arial" panose="020B0604020202020204" pitchFamily="34" charset="0"/>
                <a:cs typeface="Arial" panose="020B0604020202020204" pitchFamily="34" charset="0"/>
              </a:rPr>
              <a:t> Ishihara (2017)</a:t>
            </a:r>
          </a:p>
        </p:txBody>
      </p:sp>
    </p:spTree>
    <p:extLst>
      <p:ext uri="{BB962C8B-B14F-4D97-AF65-F5344CB8AC3E}">
        <p14:creationId xmlns:p14="http://schemas.microsoft.com/office/powerpoint/2010/main" val="10679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TextBox 2"/>
          <p:cNvSpPr txBox="1"/>
          <p:nvPr/>
        </p:nvSpPr>
        <p:spPr>
          <a:xfrm>
            <a:off x="4152584" y="223138"/>
            <a:ext cx="5781126" cy="954107"/>
          </a:xfrm>
          <a:prstGeom prst="rect">
            <a:avLst/>
          </a:prstGeom>
          <a:noFill/>
        </p:spPr>
        <p:txBody>
          <a:bodyPr wrap="square" rtlCol="0">
            <a:spAutoFit/>
          </a:bodyPr>
          <a:lstStyle/>
          <a:p>
            <a:r>
              <a:rPr lang="en-US" sz="2800" b="1" dirty="0">
                <a:solidFill>
                  <a:schemeClr val="bg2">
                    <a:lumMod val="25000"/>
                  </a:schemeClr>
                </a:solidFill>
              </a:rPr>
              <a:t>Student/Non-student Paper Distribution </a:t>
            </a:r>
          </a:p>
        </p:txBody>
      </p:sp>
      <p:sp>
        <p:nvSpPr>
          <p:cNvPr id="2" name="TextBox 1"/>
          <p:cNvSpPr txBox="1"/>
          <p:nvPr/>
        </p:nvSpPr>
        <p:spPr>
          <a:xfrm>
            <a:off x="740588" y="1424697"/>
            <a:ext cx="2841441" cy="461665"/>
          </a:xfrm>
          <a:prstGeom prst="rect">
            <a:avLst/>
          </a:prstGeom>
          <a:noFill/>
        </p:spPr>
        <p:txBody>
          <a:bodyPr wrap="square" rtlCol="0">
            <a:spAutoFit/>
          </a:bodyPr>
          <a:lstStyle/>
          <a:p>
            <a:r>
              <a:rPr lang="en-US" sz="2400" b="1" dirty="0"/>
              <a:t>Submitted Papers</a:t>
            </a:r>
          </a:p>
        </p:txBody>
      </p:sp>
      <p:sp>
        <p:nvSpPr>
          <p:cNvPr id="9" name="TextBox 8"/>
          <p:cNvSpPr txBox="1"/>
          <p:nvPr/>
        </p:nvSpPr>
        <p:spPr>
          <a:xfrm>
            <a:off x="5472545" y="1420748"/>
            <a:ext cx="2841441" cy="461665"/>
          </a:xfrm>
          <a:prstGeom prst="rect">
            <a:avLst/>
          </a:prstGeom>
          <a:noFill/>
        </p:spPr>
        <p:txBody>
          <a:bodyPr wrap="square" rtlCol="0">
            <a:spAutoFit/>
          </a:bodyPr>
          <a:lstStyle/>
          <a:p>
            <a:r>
              <a:rPr lang="en-US" sz="2400" b="1" dirty="0"/>
              <a:t>Accepted Papers</a:t>
            </a:r>
          </a:p>
        </p:txBody>
      </p:sp>
      <p:sp>
        <p:nvSpPr>
          <p:cNvPr id="4" name="TextBox 3"/>
          <p:cNvSpPr txBox="1"/>
          <p:nvPr/>
        </p:nvSpPr>
        <p:spPr>
          <a:xfrm>
            <a:off x="2617084" y="2051770"/>
            <a:ext cx="2093296" cy="369332"/>
          </a:xfrm>
          <a:prstGeom prst="rect">
            <a:avLst/>
          </a:prstGeom>
          <a:noFill/>
        </p:spPr>
        <p:txBody>
          <a:bodyPr wrap="square" rtlCol="0">
            <a:spAutoFit/>
          </a:bodyPr>
          <a:lstStyle/>
          <a:p>
            <a:r>
              <a:rPr lang="en-US" dirty="0"/>
              <a:t>Student Paper- 28%</a:t>
            </a:r>
          </a:p>
        </p:txBody>
      </p:sp>
      <p:sp>
        <p:nvSpPr>
          <p:cNvPr id="10" name="TextBox 9"/>
          <p:cNvSpPr txBox="1"/>
          <p:nvPr/>
        </p:nvSpPr>
        <p:spPr>
          <a:xfrm>
            <a:off x="293464" y="5154076"/>
            <a:ext cx="2754536" cy="369332"/>
          </a:xfrm>
          <a:prstGeom prst="rect">
            <a:avLst/>
          </a:prstGeom>
          <a:noFill/>
        </p:spPr>
        <p:txBody>
          <a:bodyPr wrap="square" rtlCol="0">
            <a:spAutoFit/>
          </a:bodyPr>
          <a:lstStyle/>
          <a:p>
            <a:r>
              <a:rPr lang="en-US" dirty="0"/>
              <a:t>Non-student Paper- 72%</a:t>
            </a:r>
          </a:p>
        </p:txBody>
      </p:sp>
      <p:sp>
        <p:nvSpPr>
          <p:cNvPr id="11" name="TextBox 10"/>
          <p:cNvSpPr txBox="1"/>
          <p:nvPr/>
        </p:nvSpPr>
        <p:spPr>
          <a:xfrm>
            <a:off x="6957273" y="1976868"/>
            <a:ext cx="2093296" cy="369332"/>
          </a:xfrm>
          <a:prstGeom prst="rect">
            <a:avLst/>
          </a:prstGeom>
          <a:noFill/>
        </p:spPr>
        <p:txBody>
          <a:bodyPr wrap="square" rtlCol="0">
            <a:spAutoFit/>
          </a:bodyPr>
          <a:lstStyle/>
          <a:p>
            <a:r>
              <a:rPr lang="en-US" dirty="0"/>
              <a:t>Student Paper- 28%</a:t>
            </a:r>
          </a:p>
        </p:txBody>
      </p:sp>
      <p:sp>
        <p:nvSpPr>
          <p:cNvPr id="12" name="TextBox 11"/>
          <p:cNvSpPr txBox="1"/>
          <p:nvPr/>
        </p:nvSpPr>
        <p:spPr>
          <a:xfrm>
            <a:off x="4972522" y="5227938"/>
            <a:ext cx="2754536" cy="369332"/>
          </a:xfrm>
          <a:prstGeom prst="rect">
            <a:avLst/>
          </a:prstGeom>
          <a:noFill/>
        </p:spPr>
        <p:txBody>
          <a:bodyPr wrap="square" rtlCol="0">
            <a:spAutoFit/>
          </a:bodyPr>
          <a:lstStyle/>
          <a:p>
            <a:r>
              <a:rPr lang="en-US" dirty="0"/>
              <a:t>Non-student Paper- 72%</a:t>
            </a:r>
          </a:p>
        </p:txBody>
      </p:sp>
      <p:graphicFrame>
        <p:nvGraphicFramePr>
          <p:cNvPr id="13" name="Chart 12"/>
          <p:cNvGraphicFramePr>
            <a:graphicFrameLocks/>
          </p:cNvGraphicFramePr>
          <p:nvPr>
            <p:extLst/>
          </p:nvPr>
        </p:nvGraphicFramePr>
        <p:xfrm>
          <a:off x="-93431" y="2385154"/>
          <a:ext cx="4541669" cy="2951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4374431" y="1987601"/>
          <a:ext cx="5037667" cy="3320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9212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9" name="テキスト ボックス 8">
            <a:extLst>
              <a:ext uri="{FF2B5EF4-FFF2-40B4-BE49-F238E27FC236}">
                <a16:creationId xmlns:a16="http://schemas.microsoft.com/office/drawing/2014/main" id="{0F12365C-D529-421A-A1BF-FBAED7D20532}"/>
              </a:ext>
            </a:extLst>
          </p:cNvPr>
          <p:cNvSpPr txBox="1"/>
          <p:nvPr/>
        </p:nvSpPr>
        <p:spPr>
          <a:xfrm>
            <a:off x="2514600" y="2020669"/>
            <a:ext cx="5862915" cy="769441"/>
          </a:xfrm>
          <a:prstGeom prst="rect">
            <a:avLst/>
          </a:prstGeom>
          <a:noFill/>
        </p:spPr>
        <p:txBody>
          <a:bodyPr wrap="square" rtlCol="0">
            <a:spAutoFit/>
          </a:bodyPr>
          <a:lstStyle/>
          <a:p>
            <a:pPr algn="ctr"/>
            <a:r>
              <a:rPr lang="en-US" altLang="ja-JP" sz="4400" b="1" dirty="0">
                <a:solidFill>
                  <a:srgbClr val="000000"/>
                </a:solidFill>
              </a:rPr>
              <a:t>James (Jim) R. </a:t>
            </a:r>
            <a:r>
              <a:rPr lang="en-US" altLang="ja-JP" sz="4400" b="1" dirty="0" err="1">
                <a:solidFill>
                  <a:srgbClr val="000000"/>
                </a:solidFill>
              </a:rPr>
              <a:t>Janesick</a:t>
            </a:r>
            <a:endParaRPr lang="en-US" altLang="ja-JP" sz="4400" b="1" dirty="0">
              <a:solidFill>
                <a:srgbClr val="000000"/>
              </a:solidFill>
            </a:endParaRPr>
          </a:p>
        </p:txBody>
      </p:sp>
      <p:sp>
        <p:nvSpPr>
          <p:cNvPr id="7" name="テキスト ボックス 6">
            <a:extLst>
              <a:ext uri="{FF2B5EF4-FFF2-40B4-BE49-F238E27FC236}">
                <a16:creationId xmlns:a16="http://schemas.microsoft.com/office/drawing/2014/main" id="{22F31D75-F42E-49CB-87E9-C1D15798B04E}"/>
              </a:ext>
            </a:extLst>
          </p:cNvPr>
          <p:cNvSpPr txBox="1"/>
          <p:nvPr/>
        </p:nvSpPr>
        <p:spPr>
          <a:xfrm>
            <a:off x="457200" y="3276600"/>
            <a:ext cx="7924800" cy="2062103"/>
          </a:xfrm>
          <a:prstGeom prst="rect">
            <a:avLst/>
          </a:prstGeom>
          <a:noFill/>
        </p:spPr>
        <p:txBody>
          <a:bodyPr wrap="square" rtlCol="0">
            <a:spAutoFit/>
          </a:bodyPr>
          <a:lstStyle/>
          <a:p>
            <a:pPr algn="ctr"/>
            <a:r>
              <a:rPr lang="en-US" altLang="ja-JP" sz="3200" b="1" dirty="0">
                <a:solidFill>
                  <a:srgbClr val="0070C0"/>
                </a:solidFill>
              </a:rPr>
              <a:t>“Contributions to the Characterization and Improvement of Scientific Image Sensors, including Development of </a:t>
            </a:r>
          </a:p>
          <a:p>
            <a:pPr algn="ctr"/>
            <a:r>
              <a:rPr lang="en-US" altLang="ja-JP" sz="3200" b="1" dirty="0">
                <a:solidFill>
                  <a:srgbClr val="0070C0"/>
                </a:solidFill>
              </a:rPr>
              <a:t>the Widely-Used Photon-Transfer Technique”</a:t>
            </a:r>
          </a:p>
        </p:txBody>
      </p:sp>
      <p:sp>
        <p:nvSpPr>
          <p:cNvPr id="10" name="テキスト ボックス 2">
            <a:extLst>
              <a:ext uri="{FF2B5EF4-FFF2-40B4-BE49-F238E27FC236}">
                <a16:creationId xmlns:a16="http://schemas.microsoft.com/office/drawing/2014/main" id="{5BF03BC8-7BD4-47FA-A782-CA650FF858FC}"/>
              </a:ext>
            </a:extLst>
          </p:cNvPr>
          <p:cNvSpPr txBox="1"/>
          <p:nvPr/>
        </p:nvSpPr>
        <p:spPr>
          <a:xfrm>
            <a:off x="3048000" y="294389"/>
            <a:ext cx="5834611" cy="1200329"/>
          </a:xfrm>
          <a:prstGeom prst="rect">
            <a:avLst/>
          </a:prstGeom>
          <a:noFill/>
        </p:spPr>
        <p:txBody>
          <a:bodyPr wrap="none" rtlCol="0">
            <a:spAutoFit/>
          </a:bodyPr>
          <a:lstStyle/>
          <a:p>
            <a:pPr algn="ctr"/>
            <a:r>
              <a:rPr kumimoji="1" lang="en-US" altLang="ja-JP" sz="3600" b="1" dirty="0"/>
              <a:t>IISS Exceptional </a:t>
            </a:r>
          </a:p>
          <a:p>
            <a:pPr algn="ctr"/>
            <a:r>
              <a:rPr kumimoji="1" lang="en-US" altLang="ja-JP" sz="3600" b="1" dirty="0"/>
              <a:t>Lifetime Achievement Award</a:t>
            </a:r>
            <a:r>
              <a:rPr kumimoji="1" lang="ja-JP" altLang="en-US" sz="3600" b="1" dirty="0"/>
              <a:t> </a:t>
            </a:r>
          </a:p>
        </p:txBody>
      </p:sp>
      <p:pic>
        <p:nvPicPr>
          <p:cNvPr id="11" name="Afbeelding 10" descr="Gerelateerde afbeeldi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92019"/>
            <a:ext cx="1047750" cy="1257300"/>
          </a:xfrm>
          <a:prstGeom prst="rect">
            <a:avLst/>
          </a:prstGeom>
          <a:noFill/>
          <a:ln>
            <a:noFill/>
          </a:ln>
        </p:spPr>
      </p:pic>
    </p:spTree>
    <p:extLst>
      <p:ext uri="{BB962C8B-B14F-4D97-AF65-F5344CB8AC3E}">
        <p14:creationId xmlns:p14="http://schemas.microsoft.com/office/powerpoint/2010/main" val="268613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テキスト ボックス 2">
            <a:extLst>
              <a:ext uri="{FF2B5EF4-FFF2-40B4-BE49-F238E27FC236}">
                <a16:creationId xmlns:a16="http://schemas.microsoft.com/office/drawing/2014/main" id="{5BF03BC8-7BD4-47FA-A782-CA650FF858FC}"/>
              </a:ext>
            </a:extLst>
          </p:cNvPr>
          <p:cNvSpPr txBox="1"/>
          <p:nvPr/>
        </p:nvSpPr>
        <p:spPr>
          <a:xfrm>
            <a:off x="3048000" y="294389"/>
            <a:ext cx="5834611" cy="1200329"/>
          </a:xfrm>
          <a:prstGeom prst="rect">
            <a:avLst/>
          </a:prstGeom>
          <a:noFill/>
        </p:spPr>
        <p:txBody>
          <a:bodyPr wrap="none" rtlCol="0">
            <a:spAutoFit/>
          </a:bodyPr>
          <a:lstStyle/>
          <a:p>
            <a:pPr algn="ctr"/>
            <a:r>
              <a:rPr kumimoji="1" lang="en-US" altLang="ja-JP" sz="3600" b="1" dirty="0"/>
              <a:t>IISS Exceptional </a:t>
            </a:r>
          </a:p>
          <a:p>
            <a:pPr algn="ctr"/>
            <a:r>
              <a:rPr kumimoji="1" lang="en-US" altLang="ja-JP" sz="3600" b="1" dirty="0"/>
              <a:t>Lifetime Achievement Award</a:t>
            </a:r>
            <a:r>
              <a:rPr kumimoji="1" lang="ja-JP" altLang="en-US" sz="3600" b="1" dirty="0"/>
              <a:t> </a:t>
            </a:r>
          </a:p>
        </p:txBody>
      </p:sp>
      <p:sp>
        <p:nvSpPr>
          <p:cNvPr id="4" name="正方形/長方形 3">
            <a:extLst>
              <a:ext uri="{FF2B5EF4-FFF2-40B4-BE49-F238E27FC236}">
                <a16:creationId xmlns:a16="http://schemas.microsoft.com/office/drawing/2014/main" id="{E0019C25-912B-4E76-BEF2-162359BA25E2}"/>
              </a:ext>
            </a:extLst>
          </p:cNvPr>
          <p:cNvSpPr/>
          <p:nvPr/>
        </p:nvSpPr>
        <p:spPr>
          <a:xfrm>
            <a:off x="685799" y="1524000"/>
            <a:ext cx="4876801" cy="5632311"/>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Jim is known and recognized for :</a:t>
            </a:r>
          </a:p>
          <a:p>
            <a:pPr marL="342900" indent="-342900">
              <a:buFontTx/>
              <a:buChar char="-"/>
            </a:pPr>
            <a:r>
              <a:rPr lang="en-US" sz="2000" dirty="0">
                <a:latin typeface="Arial" panose="020B0604020202020204" pitchFamily="34" charset="0"/>
                <a:cs typeface="Arial" panose="020B0604020202020204" pitchFamily="34" charset="0"/>
              </a:rPr>
              <a:t>The development of the Skipper CCD,</a:t>
            </a:r>
          </a:p>
          <a:p>
            <a:pPr marL="342900" indent="-342900">
              <a:buFontTx/>
              <a:buChar char="-"/>
            </a:pPr>
            <a:r>
              <a:rPr lang="en-US" sz="2000" dirty="0">
                <a:latin typeface="Arial" panose="020B0604020202020204" pitchFamily="34" charset="0"/>
                <a:cs typeface="Arial" panose="020B0604020202020204" pitchFamily="34" charset="0"/>
              </a:rPr>
              <a:t>The development of the Notch CCD,</a:t>
            </a:r>
          </a:p>
          <a:p>
            <a:pPr marL="342900" indent="-342900">
              <a:buFontTx/>
              <a:buChar char="-"/>
            </a:pPr>
            <a:r>
              <a:rPr lang="en-US" sz="2000" dirty="0">
                <a:latin typeface="Arial" panose="020B0604020202020204" pitchFamily="34" charset="0"/>
                <a:cs typeface="Arial" panose="020B0604020202020204" pitchFamily="34" charset="0"/>
              </a:rPr>
              <a:t>The development of the Open pinned-phase CCD,</a:t>
            </a:r>
          </a:p>
          <a:p>
            <a:pPr marL="342900" indent="-342900">
              <a:buFontTx/>
              <a:buChar char="-"/>
            </a:pPr>
            <a:r>
              <a:rPr lang="en-US" sz="2000" dirty="0">
                <a:latin typeface="Arial" panose="020B0604020202020204" pitchFamily="34" charset="0"/>
                <a:cs typeface="Arial" panose="020B0604020202020204" pitchFamily="34" charset="0"/>
              </a:rPr>
              <a:t>The development of UV flooding as back-side passivation,</a:t>
            </a:r>
          </a:p>
          <a:p>
            <a:pPr marL="342900" indent="-342900">
              <a:buFontTx/>
              <a:buChar char="-"/>
            </a:pPr>
            <a:r>
              <a:rPr lang="en-US" sz="2000" dirty="0">
                <a:latin typeface="Arial" panose="020B0604020202020204" pitchFamily="34" charset="0"/>
                <a:cs typeface="Arial" panose="020B0604020202020204" pitchFamily="34" charset="0"/>
              </a:rPr>
              <a:t>Writing the text book “Scientific Charge-Coupled Devices”,</a:t>
            </a:r>
          </a:p>
          <a:p>
            <a:pPr marL="342900" indent="-342900">
              <a:buFontTx/>
              <a:buChar char="-"/>
            </a:pPr>
            <a:r>
              <a:rPr lang="en-US" sz="2000" dirty="0">
                <a:latin typeface="Arial" panose="020B0604020202020204" pitchFamily="34" charset="0"/>
                <a:cs typeface="Arial" panose="020B0604020202020204" pitchFamily="34" charset="0"/>
              </a:rPr>
              <a:t>But especially for his </a:t>
            </a:r>
            <a:r>
              <a:rPr lang="en-US" sz="2000" u="sng" dirty="0">
                <a:latin typeface="Arial" panose="020B0604020202020204" pitchFamily="34" charset="0"/>
                <a:cs typeface="Arial" panose="020B0604020202020204" pitchFamily="34" charset="0"/>
              </a:rPr>
              <a:t>Contributions to the characterization of solid-state image sensors (CCD and CMOS), that resulted in the widely used Photon Transfer Curve Technique or PTC</a:t>
            </a:r>
            <a:r>
              <a:rPr lang="en-US" sz="2000" dirty="0">
                <a:latin typeface="Arial" panose="020B0604020202020204" pitchFamily="34" charset="0"/>
                <a:cs typeface="Arial" panose="020B0604020202020204" pitchFamily="34" charset="0"/>
              </a:rPr>
              <a:t> !  The latter landed as well in a text book “Photon Transfer”.</a:t>
            </a:r>
          </a:p>
          <a:p>
            <a:pPr marL="342900" indent="-342900">
              <a:buFontTx/>
              <a:buChar char="-"/>
            </a:pPr>
            <a:endParaRPr lang="en-US" sz="2000" dirty="0">
              <a:latin typeface="Arial" panose="020B0604020202020204" pitchFamily="34" charset="0"/>
              <a:cs typeface="Arial" panose="020B0604020202020204" pitchFamily="34" charset="0"/>
            </a:endParaRPr>
          </a:p>
          <a:p>
            <a:pPr marL="342900" indent="-342900">
              <a:buFontTx/>
              <a:buChar char="-"/>
            </a:pPr>
            <a:endParaRPr lang="en-US" sz="2000" dirty="0">
              <a:latin typeface="Arial" panose="020B0604020202020204" pitchFamily="34" charset="0"/>
              <a:cs typeface="Arial" panose="020B0604020202020204" pitchFamily="34" charset="0"/>
            </a:endParaRPr>
          </a:p>
        </p:txBody>
      </p:sp>
      <p:pic>
        <p:nvPicPr>
          <p:cNvPr id="1026" name="Picture 2" descr="https://images-na.ssl-images-amazon.com/images/I/41RLZ521pUL._SX345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327794"/>
            <a:ext cx="2209800" cy="3177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AXhglUhrL._SX33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494718"/>
            <a:ext cx="1983595" cy="290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31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テキスト ボックス 2">
            <a:extLst>
              <a:ext uri="{FF2B5EF4-FFF2-40B4-BE49-F238E27FC236}">
                <a16:creationId xmlns:a16="http://schemas.microsoft.com/office/drawing/2014/main" id="{5BF03BC8-7BD4-47FA-A782-CA650FF858FC}"/>
              </a:ext>
            </a:extLst>
          </p:cNvPr>
          <p:cNvSpPr txBox="1"/>
          <p:nvPr/>
        </p:nvSpPr>
        <p:spPr>
          <a:xfrm>
            <a:off x="3048000" y="294389"/>
            <a:ext cx="5834611" cy="1200329"/>
          </a:xfrm>
          <a:prstGeom prst="rect">
            <a:avLst/>
          </a:prstGeom>
          <a:noFill/>
        </p:spPr>
        <p:txBody>
          <a:bodyPr wrap="none" rtlCol="0">
            <a:spAutoFit/>
          </a:bodyPr>
          <a:lstStyle/>
          <a:p>
            <a:pPr algn="ctr"/>
            <a:r>
              <a:rPr kumimoji="1" lang="en-US" altLang="ja-JP" sz="3600" b="1" dirty="0"/>
              <a:t>IISS Exceptional </a:t>
            </a:r>
          </a:p>
          <a:p>
            <a:pPr algn="ctr"/>
            <a:r>
              <a:rPr kumimoji="1" lang="en-US" altLang="ja-JP" sz="3600" b="1" dirty="0"/>
              <a:t>Lifetime Achievement Award</a:t>
            </a:r>
            <a:r>
              <a:rPr kumimoji="1" lang="ja-JP" altLang="en-US" sz="3600" b="1" dirty="0"/>
              <a:t> </a:t>
            </a:r>
          </a:p>
        </p:txBody>
      </p:sp>
      <p:sp>
        <p:nvSpPr>
          <p:cNvPr id="4" name="正方形/長方形 3">
            <a:extLst>
              <a:ext uri="{FF2B5EF4-FFF2-40B4-BE49-F238E27FC236}">
                <a16:creationId xmlns:a16="http://schemas.microsoft.com/office/drawing/2014/main" id="{E0019C25-912B-4E76-BEF2-162359BA25E2}"/>
              </a:ext>
            </a:extLst>
          </p:cNvPr>
          <p:cNvSpPr/>
          <p:nvPr/>
        </p:nvSpPr>
        <p:spPr>
          <a:xfrm>
            <a:off x="685799" y="1752600"/>
            <a:ext cx="8196811" cy="415498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Jim is also known but </a:t>
            </a:r>
            <a:r>
              <a:rPr lang="en-US" sz="2400" u="sng" dirty="0">
                <a:latin typeface="Arial" panose="020B0604020202020204" pitchFamily="34" charset="0"/>
                <a:cs typeface="Arial" panose="020B0604020202020204" pitchFamily="34" charset="0"/>
              </a:rPr>
              <a:t>not recognized </a:t>
            </a:r>
            <a:r>
              <a:rPr lang="en-US" sz="2400" dirty="0">
                <a:latin typeface="Arial" panose="020B0604020202020204" pitchFamily="34" charset="0"/>
                <a:cs typeface="Arial" panose="020B0604020202020204" pitchFamily="34" charset="0"/>
              </a:rPr>
              <a:t>for :</a:t>
            </a:r>
          </a:p>
          <a:p>
            <a:pPr marL="342900" indent="-342900">
              <a:buFontTx/>
              <a:buChar char="-"/>
            </a:pPr>
            <a:r>
              <a:rPr lang="en-US" sz="2400" dirty="0">
                <a:latin typeface="Arial" panose="020B0604020202020204" pitchFamily="34" charset="0"/>
                <a:cs typeface="Arial" panose="020B0604020202020204" pitchFamily="34" charset="0"/>
              </a:rPr>
              <a:t>Playing in a rock band (the Tangents) that reached the US top 40 in the sixties,</a:t>
            </a:r>
          </a:p>
          <a:p>
            <a:pPr marL="342900" indent="-342900">
              <a:buFontTx/>
              <a:buChar char="-"/>
            </a:pPr>
            <a:r>
              <a:rPr lang="en-US" sz="2400" dirty="0">
                <a:latin typeface="Arial" panose="020B0604020202020204" pitchFamily="34" charset="0"/>
                <a:cs typeface="Arial" panose="020B0604020202020204" pitchFamily="34" charset="0"/>
              </a:rPr>
              <a:t>Being the best and daily customer of Taco Bell in Huntington Beach,</a:t>
            </a:r>
          </a:p>
          <a:p>
            <a:pPr marL="342900" indent="-342900">
              <a:buFontTx/>
              <a:buChar char="-"/>
            </a:pPr>
            <a:r>
              <a:rPr lang="en-US" sz="2400" dirty="0">
                <a:latin typeface="Arial" panose="020B0604020202020204" pitchFamily="34" charset="0"/>
                <a:cs typeface="Arial" panose="020B0604020202020204" pitchFamily="34" charset="0"/>
              </a:rPr>
              <a:t>Performing sensor measurements while wearing a biking helmet (because he forgot to put it off),</a:t>
            </a:r>
          </a:p>
          <a:p>
            <a:pPr marL="342900" indent="-342900">
              <a:buFontTx/>
              <a:buChar char="-"/>
            </a:pPr>
            <a:r>
              <a:rPr lang="en-US" sz="2400" dirty="0">
                <a:latin typeface="Arial" panose="020B0604020202020204" pitchFamily="34" charset="0"/>
                <a:cs typeface="Arial" panose="020B0604020202020204" pitchFamily="34" charset="0"/>
              </a:rPr>
              <a:t>Still working 7/7 on imagers at the age of 72,</a:t>
            </a:r>
          </a:p>
          <a:p>
            <a:pPr marL="342900" indent="-342900">
              <a:buFontTx/>
              <a:buChar char="-"/>
            </a:pPr>
            <a:r>
              <a:rPr lang="en-US" sz="2400" dirty="0">
                <a:latin typeface="Arial" panose="020B0604020202020204" pitchFamily="34" charset="0"/>
                <a:cs typeface="Arial" panose="020B0604020202020204" pitchFamily="34" charset="0"/>
              </a:rPr>
              <a:t>Not attending any conference or workshop,</a:t>
            </a:r>
          </a:p>
          <a:p>
            <a:pPr marL="342900" indent="-342900">
              <a:buFontTx/>
              <a:buChar char="-"/>
            </a:pPr>
            <a:r>
              <a:rPr lang="en-US" sz="2400" dirty="0">
                <a:latin typeface="Arial" panose="020B0604020202020204" pitchFamily="34" charset="0"/>
                <a:cs typeface="Arial" panose="020B0604020202020204" pitchFamily="34" charset="0"/>
              </a:rPr>
              <a:t>Hating to travel and not being here.</a:t>
            </a:r>
          </a:p>
          <a:p>
            <a:pPr marL="342900" indent="-342900">
              <a:buFontTx/>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9349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テキスト ボックス 2">
            <a:extLst>
              <a:ext uri="{FF2B5EF4-FFF2-40B4-BE49-F238E27FC236}">
                <a16:creationId xmlns:a16="http://schemas.microsoft.com/office/drawing/2014/main" id="{5BF03BC8-7BD4-47FA-A782-CA650FF858FC}"/>
              </a:ext>
            </a:extLst>
          </p:cNvPr>
          <p:cNvSpPr txBox="1"/>
          <p:nvPr/>
        </p:nvSpPr>
        <p:spPr>
          <a:xfrm>
            <a:off x="3048000" y="294389"/>
            <a:ext cx="5834611" cy="1200329"/>
          </a:xfrm>
          <a:prstGeom prst="rect">
            <a:avLst/>
          </a:prstGeom>
          <a:noFill/>
        </p:spPr>
        <p:txBody>
          <a:bodyPr wrap="none" rtlCol="0">
            <a:spAutoFit/>
          </a:bodyPr>
          <a:lstStyle/>
          <a:p>
            <a:pPr algn="ctr"/>
            <a:r>
              <a:rPr kumimoji="1" lang="en-US" altLang="ja-JP" sz="3600" b="1" dirty="0"/>
              <a:t>IISS Exceptional </a:t>
            </a:r>
          </a:p>
          <a:p>
            <a:pPr algn="ctr"/>
            <a:r>
              <a:rPr kumimoji="1" lang="en-US" altLang="ja-JP" sz="3600" b="1" dirty="0"/>
              <a:t>Lifetime Achievement Award</a:t>
            </a:r>
            <a:r>
              <a:rPr kumimoji="1" lang="ja-JP" altLang="en-US" sz="3600" b="1" dirty="0"/>
              <a:t> </a:t>
            </a:r>
          </a:p>
        </p:txBody>
      </p:sp>
      <p:sp>
        <p:nvSpPr>
          <p:cNvPr id="4" name="正方形/長方形 3">
            <a:extLst>
              <a:ext uri="{FF2B5EF4-FFF2-40B4-BE49-F238E27FC236}">
                <a16:creationId xmlns:a16="http://schemas.microsoft.com/office/drawing/2014/main" id="{E0019C25-912B-4E76-BEF2-162359BA25E2}"/>
              </a:ext>
            </a:extLst>
          </p:cNvPr>
          <p:cNvSpPr/>
          <p:nvPr/>
        </p:nvSpPr>
        <p:spPr>
          <a:xfrm>
            <a:off x="685799" y="1752600"/>
            <a:ext cx="8196811"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But if Moses cannot go to the mountain, then we bring the mountain to Moses. Last Saturday a visit was paid to Jim’s home place to handover the certificate.</a:t>
            </a:r>
          </a:p>
          <a:p>
            <a:pPr marL="342900" indent="-342900">
              <a:buFontTx/>
              <a:buChar char="-"/>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124200"/>
            <a:ext cx="4572000"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8" y="3580142"/>
            <a:ext cx="8501332" cy="2125333"/>
          </a:xfrm>
          <a:prstGeom prst="rect">
            <a:avLst/>
          </a:prstGeom>
        </p:spPr>
      </p:pic>
    </p:spTree>
    <p:extLst>
      <p:ext uri="{BB962C8B-B14F-4D97-AF65-F5344CB8AC3E}">
        <p14:creationId xmlns:p14="http://schemas.microsoft.com/office/powerpoint/2010/main" val="33166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Group 360"/>
          <p:cNvGrpSpPr/>
          <p:nvPr/>
        </p:nvGrpSpPr>
        <p:grpSpPr>
          <a:xfrm>
            <a:off x="324026" y="152400"/>
            <a:ext cx="8513548" cy="6553200"/>
            <a:chOff x="324026" y="152400"/>
            <a:chExt cx="8513548" cy="6553200"/>
          </a:xfrm>
        </p:grpSpPr>
        <p:grpSp>
          <p:nvGrpSpPr>
            <p:cNvPr id="643" name="Group 361"/>
            <p:cNvGrpSpPr/>
            <p:nvPr/>
          </p:nvGrpSpPr>
          <p:grpSpPr>
            <a:xfrm>
              <a:off x="381000" y="152400"/>
              <a:ext cx="8436480" cy="6553200"/>
              <a:chOff x="421947" y="152400"/>
              <a:chExt cx="8436480" cy="6553200"/>
            </a:xfrm>
          </p:grpSpPr>
          <p:sp>
            <p:nvSpPr>
              <p:cNvPr id="646" name="TextBox 363"/>
              <p:cNvSpPr txBox="1"/>
              <p:nvPr/>
            </p:nvSpPr>
            <p:spPr>
              <a:xfrm rot="18910149">
                <a:off x="421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7" name="TextBox 364"/>
              <p:cNvSpPr txBox="1"/>
              <p:nvPr/>
            </p:nvSpPr>
            <p:spPr>
              <a:xfrm rot="2600286">
                <a:off x="1031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8" name="TextBox 365"/>
              <p:cNvSpPr txBox="1"/>
              <p:nvPr/>
            </p:nvSpPr>
            <p:spPr>
              <a:xfrm rot="18910149">
                <a:off x="1641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49" name="TextBox 366"/>
              <p:cNvSpPr txBox="1"/>
              <p:nvPr/>
            </p:nvSpPr>
            <p:spPr>
              <a:xfrm rot="2600286">
                <a:off x="2250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0" name="TextBox 367"/>
              <p:cNvSpPr txBox="1"/>
              <p:nvPr/>
            </p:nvSpPr>
            <p:spPr>
              <a:xfrm rot="18910149">
                <a:off x="28603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1" name="TextBox 368"/>
              <p:cNvSpPr txBox="1"/>
              <p:nvPr/>
            </p:nvSpPr>
            <p:spPr>
              <a:xfrm rot="2600286">
                <a:off x="34699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2" name="TextBox 369"/>
              <p:cNvSpPr txBox="1"/>
              <p:nvPr/>
            </p:nvSpPr>
            <p:spPr>
              <a:xfrm rot="18910149">
                <a:off x="40795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3" name="TextBox 370"/>
              <p:cNvSpPr txBox="1"/>
              <p:nvPr/>
            </p:nvSpPr>
            <p:spPr>
              <a:xfrm rot="2600286">
                <a:off x="46891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4" name="TextBox 371"/>
              <p:cNvSpPr txBox="1"/>
              <p:nvPr/>
            </p:nvSpPr>
            <p:spPr>
              <a:xfrm rot="18910149">
                <a:off x="52987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5" name="TextBox 372"/>
              <p:cNvSpPr txBox="1"/>
              <p:nvPr/>
            </p:nvSpPr>
            <p:spPr>
              <a:xfrm rot="2600286">
                <a:off x="59083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6" name="TextBox 373"/>
              <p:cNvSpPr txBox="1"/>
              <p:nvPr/>
            </p:nvSpPr>
            <p:spPr>
              <a:xfrm rot="18910149">
                <a:off x="65179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57" name="TextBox 374"/>
              <p:cNvSpPr txBox="1"/>
              <p:nvPr/>
            </p:nvSpPr>
            <p:spPr>
              <a:xfrm rot="2600286">
                <a:off x="71275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nvGrpSpPr>
              <p:cNvPr id="658" name="Group 704"/>
              <p:cNvGrpSpPr/>
              <p:nvPr/>
            </p:nvGrpSpPr>
            <p:grpSpPr>
              <a:xfrm>
                <a:off x="421947" y="152400"/>
                <a:ext cx="8436480" cy="6553200"/>
                <a:chOff x="421947" y="152400"/>
                <a:chExt cx="8436480" cy="6553200"/>
              </a:xfrm>
            </p:grpSpPr>
            <p:grpSp>
              <p:nvGrpSpPr>
                <p:cNvPr id="661" name="Group 334"/>
                <p:cNvGrpSpPr/>
                <p:nvPr/>
              </p:nvGrpSpPr>
              <p:grpSpPr>
                <a:xfrm>
                  <a:off x="421947" y="152400"/>
                  <a:ext cx="1121280" cy="1066800"/>
                  <a:chOff x="1655992" y="228600"/>
                  <a:chExt cx="1121280" cy="1066800"/>
                </a:xfrm>
              </p:grpSpPr>
              <p:sp>
                <p:nvSpPr>
                  <p:cNvPr id="982" name="Rectangle 104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104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extBox 104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3" name="TextBox 104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4" name="Rectangle 104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4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1056" name="Rectangle 105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extBox 105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2" name="Group 335"/>
                <p:cNvGrpSpPr/>
                <p:nvPr/>
              </p:nvGrpSpPr>
              <p:grpSpPr>
                <a:xfrm>
                  <a:off x="1641147" y="152400"/>
                  <a:ext cx="1121280" cy="1066800"/>
                  <a:chOff x="1655992" y="228600"/>
                  <a:chExt cx="1121280" cy="1066800"/>
                </a:xfrm>
              </p:grpSpPr>
              <p:sp>
                <p:nvSpPr>
                  <p:cNvPr id="974" name="Rectangle 103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ectangle 103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TextBox 103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7" name="TextBox 103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8" name="Rectangle 104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TextBox 104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80" name="Rectangle 104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extBox 104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3" name="Group 344"/>
                <p:cNvGrpSpPr/>
                <p:nvPr/>
              </p:nvGrpSpPr>
              <p:grpSpPr>
                <a:xfrm>
                  <a:off x="2860347" y="152400"/>
                  <a:ext cx="1121280" cy="1066800"/>
                  <a:chOff x="1655992" y="228600"/>
                  <a:chExt cx="1121280" cy="1066800"/>
                </a:xfrm>
              </p:grpSpPr>
              <p:sp>
                <p:nvSpPr>
                  <p:cNvPr id="966" name="Rectangle 102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102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TextBox 103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9" name="TextBox 103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0" name="Rectangle 103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extBox 103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72" name="Rectangle 103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TextBox 103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4" name="Group 353"/>
                <p:cNvGrpSpPr/>
                <p:nvPr/>
              </p:nvGrpSpPr>
              <p:grpSpPr>
                <a:xfrm>
                  <a:off x="4079547" y="152400"/>
                  <a:ext cx="1121280" cy="1066800"/>
                  <a:chOff x="1655992" y="228600"/>
                  <a:chExt cx="1121280" cy="1066800"/>
                </a:xfrm>
              </p:grpSpPr>
              <p:sp>
                <p:nvSpPr>
                  <p:cNvPr id="958" name="Rectangle 1020"/>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ectangle 1021"/>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extBox 1022"/>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1" name="TextBox 1023"/>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2" name="Rectangle 102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extBox 102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64" name="Rectangle 102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extBox 102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5" name="Group 362"/>
                <p:cNvGrpSpPr/>
                <p:nvPr/>
              </p:nvGrpSpPr>
              <p:grpSpPr>
                <a:xfrm>
                  <a:off x="5298747" y="152400"/>
                  <a:ext cx="1121280" cy="1066800"/>
                  <a:chOff x="1655992" y="228600"/>
                  <a:chExt cx="1121280" cy="1066800"/>
                </a:xfrm>
              </p:grpSpPr>
              <p:sp>
                <p:nvSpPr>
                  <p:cNvPr id="950" name="Rectangle 1012"/>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1013"/>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extBox 1014"/>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3" name="TextBox 1015"/>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4" name="Rectangle 1016"/>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TextBox 1017"/>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56" name="Rectangle 1018"/>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TextBox 1019"/>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6" name="Group 371"/>
                <p:cNvGrpSpPr/>
                <p:nvPr/>
              </p:nvGrpSpPr>
              <p:grpSpPr>
                <a:xfrm>
                  <a:off x="6517947" y="152400"/>
                  <a:ext cx="1121280" cy="1066800"/>
                  <a:chOff x="1655992" y="228600"/>
                  <a:chExt cx="1121280" cy="1066800"/>
                </a:xfrm>
              </p:grpSpPr>
              <p:sp>
                <p:nvSpPr>
                  <p:cNvPr id="942" name="Rectangle 1004"/>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1005"/>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extBox 1006"/>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5" name="TextBox 1007"/>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6" name="Rectangle 1008"/>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extBox 1009"/>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8" name="Rectangle 1010"/>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extBox 1011"/>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7" name="Group 380"/>
                <p:cNvGrpSpPr/>
                <p:nvPr/>
              </p:nvGrpSpPr>
              <p:grpSpPr>
                <a:xfrm>
                  <a:off x="7737147" y="152400"/>
                  <a:ext cx="1121280" cy="1066800"/>
                  <a:chOff x="1655992" y="228600"/>
                  <a:chExt cx="1121280" cy="1066800"/>
                </a:xfrm>
              </p:grpSpPr>
              <p:sp>
                <p:nvSpPr>
                  <p:cNvPr id="934" name="Rectangle 996"/>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97"/>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TextBox 998"/>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7" name="TextBox 999"/>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8" name="Rectangle 1000"/>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TextBox 1001"/>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40" name="Rectangle 1002"/>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extBox 1003"/>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8" name="Group 389"/>
                <p:cNvGrpSpPr/>
                <p:nvPr/>
              </p:nvGrpSpPr>
              <p:grpSpPr>
                <a:xfrm>
                  <a:off x="421947" y="1371600"/>
                  <a:ext cx="1121280" cy="1066800"/>
                  <a:chOff x="1655992" y="228600"/>
                  <a:chExt cx="1121280" cy="1066800"/>
                </a:xfrm>
              </p:grpSpPr>
              <p:sp>
                <p:nvSpPr>
                  <p:cNvPr id="926" name="Rectangle 988"/>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ectangle 989"/>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TextBox 990"/>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9" name="TextBox 991"/>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0" name="Rectangle 992"/>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extBox 993"/>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32" name="Rectangle 994"/>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TextBox 995"/>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69" name="Group 398"/>
                <p:cNvGrpSpPr/>
                <p:nvPr/>
              </p:nvGrpSpPr>
              <p:grpSpPr>
                <a:xfrm>
                  <a:off x="1641147" y="1371600"/>
                  <a:ext cx="1121280" cy="1066800"/>
                  <a:chOff x="1655992" y="228600"/>
                  <a:chExt cx="1121280" cy="1066800"/>
                </a:xfrm>
              </p:grpSpPr>
              <p:sp>
                <p:nvSpPr>
                  <p:cNvPr id="918" name="Rectangle 6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6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TextBox 6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1" name="TextBox 6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2" name="Rectangle 984"/>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TextBox 985"/>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24" name="Rectangle 986"/>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TextBox 987"/>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0" name="Group 407"/>
                <p:cNvGrpSpPr/>
                <p:nvPr/>
              </p:nvGrpSpPr>
              <p:grpSpPr>
                <a:xfrm>
                  <a:off x="2860347" y="1371600"/>
                  <a:ext cx="1121280" cy="1066800"/>
                  <a:chOff x="1655992" y="228600"/>
                  <a:chExt cx="1121280" cy="1066800"/>
                </a:xfrm>
              </p:grpSpPr>
              <p:sp>
                <p:nvSpPr>
                  <p:cNvPr id="910" name="Rectangle 6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6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extBox 6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3" name="TextBox 6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4" name="Rectangle 6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extBox 6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16" name="Rectangle 6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extBox 6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1" name="Group 416"/>
                <p:cNvGrpSpPr/>
                <p:nvPr/>
              </p:nvGrpSpPr>
              <p:grpSpPr>
                <a:xfrm>
                  <a:off x="4079547" y="1371600"/>
                  <a:ext cx="1121280" cy="1066800"/>
                  <a:chOff x="1655992" y="228600"/>
                  <a:chExt cx="1121280" cy="1066800"/>
                </a:xfrm>
              </p:grpSpPr>
              <p:sp>
                <p:nvSpPr>
                  <p:cNvPr id="902" name="Rectangle 61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62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extBox 62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5" name="TextBox 62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6" name="Rectangle 62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TextBox 62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8" name="Rectangle 62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TextBox 62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2" name="Group 425"/>
                <p:cNvGrpSpPr/>
                <p:nvPr/>
              </p:nvGrpSpPr>
              <p:grpSpPr>
                <a:xfrm>
                  <a:off x="5298747" y="1371600"/>
                  <a:ext cx="1121280" cy="1066800"/>
                  <a:chOff x="1655992" y="228600"/>
                  <a:chExt cx="1121280" cy="1066800"/>
                </a:xfrm>
              </p:grpSpPr>
              <p:sp>
                <p:nvSpPr>
                  <p:cNvPr id="894" name="Rectangle 61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61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61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7" name="TextBox 61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8" name="Rectangle 61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TextBox 61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900" name="Rectangle 61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TextBox 61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3" name="Group 434"/>
                <p:cNvGrpSpPr/>
                <p:nvPr/>
              </p:nvGrpSpPr>
              <p:grpSpPr>
                <a:xfrm>
                  <a:off x="6517947" y="1371600"/>
                  <a:ext cx="1121280" cy="1066800"/>
                  <a:chOff x="1655992" y="228600"/>
                  <a:chExt cx="1121280" cy="1066800"/>
                </a:xfrm>
              </p:grpSpPr>
              <p:sp>
                <p:nvSpPr>
                  <p:cNvPr id="886" name="Rectangle 60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60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extBox 60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9" name="TextBox 60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0" name="Rectangle 60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extBox 60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92" name="Rectangle 60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TextBox 61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4" name="Group 443"/>
                <p:cNvGrpSpPr/>
                <p:nvPr/>
              </p:nvGrpSpPr>
              <p:grpSpPr>
                <a:xfrm>
                  <a:off x="7737147" y="1371600"/>
                  <a:ext cx="1121280" cy="1066800"/>
                  <a:chOff x="1655992" y="228600"/>
                  <a:chExt cx="1121280" cy="1066800"/>
                </a:xfrm>
              </p:grpSpPr>
              <p:sp>
                <p:nvSpPr>
                  <p:cNvPr id="878" name="Rectangle 59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59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TextBox 59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1" name="TextBox 59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2" name="Rectangle 59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TextBox 60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84" name="Rectangle 60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extBox 60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5" name="Group 452"/>
                <p:cNvGrpSpPr/>
                <p:nvPr/>
              </p:nvGrpSpPr>
              <p:grpSpPr>
                <a:xfrm>
                  <a:off x="421947" y="2590800"/>
                  <a:ext cx="1121280" cy="1066800"/>
                  <a:chOff x="1655992" y="228600"/>
                  <a:chExt cx="1121280" cy="1066800"/>
                </a:xfrm>
              </p:grpSpPr>
              <p:sp>
                <p:nvSpPr>
                  <p:cNvPr id="870" name="Rectangle 58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58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TextBox 58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3" name="TextBox 59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4" name="Rectangle 59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TextBox 59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76" name="Rectangle 59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extBox 59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6" name="Group 461"/>
                <p:cNvGrpSpPr/>
                <p:nvPr/>
              </p:nvGrpSpPr>
              <p:grpSpPr>
                <a:xfrm>
                  <a:off x="1641147" y="2590800"/>
                  <a:ext cx="1121280" cy="1066800"/>
                  <a:chOff x="1655992" y="228600"/>
                  <a:chExt cx="1121280" cy="1066800"/>
                </a:xfrm>
              </p:grpSpPr>
              <p:sp>
                <p:nvSpPr>
                  <p:cNvPr id="862" name="Rectangle 57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58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extBox 58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5" name="TextBox 58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6" name="Rectangle 58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TextBox 58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8" name="Rectangle 58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TextBox 58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7" name="Group 470"/>
                <p:cNvGrpSpPr/>
                <p:nvPr/>
              </p:nvGrpSpPr>
              <p:grpSpPr>
                <a:xfrm>
                  <a:off x="2860347" y="2590800"/>
                  <a:ext cx="1121280" cy="1066800"/>
                  <a:chOff x="1655992" y="228600"/>
                  <a:chExt cx="1121280" cy="1066800"/>
                </a:xfrm>
              </p:grpSpPr>
              <p:sp>
                <p:nvSpPr>
                  <p:cNvPr id="854" name="Rectangle 57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57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TextBox 57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7" name="TextBox 57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8" name="Rectangle 57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TextBox 57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60" name="Rectangle 57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extBox 57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8" name="Group 479"/>
                <p:cNvGrpSpPr/>
                <p:nvPr/>
              </p:nvGrpSpPr>
              <p:grpSpPr>
                <a:xfrm>
                  <a:off x="4079547" y="2590800"/>
                  <a:ext cx="1121280" cy="1066800"/>
                  <a:chOff x="1655992" y="228600"/>
                  <a:chExt cx="1121280" cy="1066800"/>
                </a:xfrm>
              </p:grpSpPr>
              <p:sp>
                <p:nvSpPr>
                  <p:cNvPr id="846" name="Rectangle 56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56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extBox 56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9" name="TextBox 56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0" name="Rectangle 56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TextBox 56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52" name="Rectangle 56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extBox 57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79" name="Group 488"/>
                <p:cNvGrpSpPr/>
                <p:nvPr/>
              </p:nvGrpSpPr>
              <p:grpSpPr>
                <a:xfrm>
                  <a:off x="5298747" y="2590800"/>
                  <a:ext cx="1121280" cy="1066800"/>
                  <a:chOff x="1655992" y="228600"/>
                  <a:chExt cx="1121280" cy="1066800"/>
                </a:xfrm>
              </p:grpSpPr>
              <p:sp>
                <p:nvSpPr>
                  <p:cNvPr id="838" name="Rectangle 55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55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extBox 55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1" name="TextBox 55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2" name="Rectangle 55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TextBox 56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44" name="Rectangle 56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extBox 56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0" name="Group 497"/>
                <p:cNvGrpSpPr/>
                <p:nvPr/>
              </p:nvGrpSpPr>
              <p:grpSpPr>
                <a:xfrm>
                  <a:off x="6517947" y="2590800"/>
                  <a:ext cx="1121280" cy="1066800"/>
                  <a:chOff x="1655992" y="228600"/>
                  <a:chExt cx="1121280" cy="1066800"/>
                </a:xfrm>
              </p:grpSpPr>
              <p:sp>
                <p:nvSpPr>
                  <p:cNvPr id="830" name="Rectangle 54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54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TextBox 54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3" name="TextBox 55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4" name="Rectangle 55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extBox 55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36" name="Rectangle 55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TextBox 55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1" name="Group 506"/>
                <p:cNvGrpSpPr/>
                <p:nvPr/>
              </p:nvGrpSpPr>
              <p:grpSpPr>
                <a:xfrm>
                  <a:off x="7737147" y="2590800"/>
                  <a:ext cx="1121280" cy="1066800"/>
                  <a:chOff x="1655992" y="228600"/>
                  <a:chExt cx="1121280" cy="1066800"/>
                </a:xfrm>
              </p:grpSpPr>
              <p:sp>
                <p:nvSpPr>
                  <p:cNvPr id="822" name="Rectangle 53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54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TextBox 54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5" name="TextBox 54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6" name="Rectangle 54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extBox 54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8" name="Rectangle 54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extBox 54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2" name="Group 515"/>
                <p:cNvGrpSpPr/>
                <p:nvPr/>
              </p:nvGrpSpPr>
              <p:grpSpPr>
                <a:xfrm>
                  <a:off x="421947" y="3810000"/>
                  <a:ext cx="1121280" cy="1066800"/>
                  <a:chOff x="1655992" y="228600"/>
                  <a:chExt cx="1121280" cy="1066800"/>
                </a:xfrm>
              </p:grpSpPr>
              <p:sp>
                <p:nvSpPr>
                  <p:cNvPr id="814" name="Rectangle 53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53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TextBox 53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7" name="TextBox 53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8" name="Rectangle 53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TextBox 53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20" name="Rectangle 53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extBox 53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3" name="Group 524"/>
                <p:cNvGrpSpPr/>
                <p:nvPr/>
              </p:nvGrpSpPr>
              <p:grpSpPr>
                <a:xfrm>
                  <a:off x="1641147" y="3810000"/>
                  <a:ext cx="1121280" cy="1066800"/>
                  <a:chOff x="1655992" y="228600"/>
                  <a:chExt cx="1121280" cy="1066800"/>
                </a:xfrm>
              </p:grpSpPr>
              <p:sp>
                <p:nvSpPr>
                  <p:cNvPr id="806" name="Rectangle 52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52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extBox 52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9" name="TextBox 52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0" name="Rectangle 52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TextBox 52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12" name="Rectangle 52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TextBox 53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4" name="Group 533"/>
                <p:cNvGrpSpPr/>
                <p:nvPr/>
              </p:nvGrpSpPr>
              <p:grpSpPr>
                <a:xfrm>
                  <a:off x="2860347" y="3810000"/>
                  <a:ext cx="1121280" cy="1066800"/>
                  <a:chOff x="1655992" y="228600"/>
                  <a:chExt cx="1121280" cy="1066800"/>
                </a:xfrm>
              </p:grpSpPr>
              <p:sp>
                <p:nvSpPr>
                  <p:cNvPr id="798" name="Rectangle 51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51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extBox 51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1" name="TextBox 51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2" name="Rectangle 51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TextBox 52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804" name="Rectangle 52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TextBox 52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5" name="Group 542"/>
                <p:cNvGrpSpPr/>
                <p:nvPr/>
              </p:nvGrpSpPr>
              <p:grpSpPr>
                <a:xfrm>
                  <a:off x="4079547" y="3810000"/>
                  <a:ext cx="1121280" cy="1066800"/>
                  <a:chOff x="1655992" y="228600"/>
                  <a:chExt cx="1121280" cy="1066800"/>
                </a:xfrm>
              </p:grpSpPr>
              <p:sp>
                <p:nvSpPr>
                  <p:cNvPr id="790" name="Rectangle 50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50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extBox 50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3" name="TextBox 51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4" name="Rectangle 51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extBox 51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96" name="Rectangle 51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extBox 51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6" name="Group 551"/>
                <p:cNvGrpSpPr/>
                <p:nvPr/>
              </p:nvGrpSpPr>
              <p:grpSpPr>
                <a:xfrm>
                  <a:off x="5298747" y="3810000"/>
                  <a:ext cx="1121280" cy="1066800"/>
                  <a:chOff x="1655992" y="228600"/>
                  <a:chExt cx="1121280" cy="1066800"/>
                </a:xfrm>
              </p:grpSpPr>
              <p:sp>
                <p:nvSpPr>
                  <p:cNvPr id="782" name="Rectangle 49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50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extBox 50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5" name="TextBox 50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6" name="Rectangle 50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extBox 50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8" name="Rectangle 50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TextBox 50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7" name="Group 560"/>
                <p:cNvGrpSpPr/>
                <p:nvPr/>
              </p:nvGrpSpPr>
              <p:grpSpPr>
                <a:xfrm>
                  <a:off x="6517947" y="3810000"/>
                  <a:ext cx="1121280" cy="1066800"/>
                  <a:chOff x="1655992" y="228600"/>
                  <a:chExt cx="1121280" cy="1066800"/>
                </a:xfrm>
              </p:grpSpPr>
              <p:sp>
                <p:nvSpPr>
                  <p:cNvPr id="774" name="Rectangle 49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49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extBox 49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7" name="TextBox 49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8" name="Rectangle 49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TextBox 49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80" name="Rectangle 49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extBox 49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8" name="Group 569"/>
                <p:cNvGrpSpPr/>
                <p:nvPr/>
              </p:nvGrpSpPr>
              <p:grpSpPr>
                <a:xfrm>
                  <a:off x="7737147" y="3810000"/>
                  <a:ext cx="1121280" cy="1066800"/>
                  <a:chOff x="1655992" y="228600"/>
                  <a:chExt cx="1121280" cy="1066800"/>
                </a:xfrm>
              </p:grpSpPr>
              <p:sp>
                <p:nvSpPr>
                  <p:cNvPr id="766" name="Rectangle 48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48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TextBox 48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9" name="TextBox 48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0" name="Rectangle 48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extBox 48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72" name="Rectangle 48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TextBox 49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89" name="Group 578"/>
                <p:cNvGrpSpPr/>
                <p:nvPr/>
              </p:nvGrpSpPr>
              <p:grpSpPr>
                <a:xfrm>
                  <a:off x="421947" y="5029200"/>
                  <a:ext cx="1121280" cy="1066800"/>
                  <a:chOff x="1655992" y="228600"/>
                  <a:chExt cx="1121280" cy="1066800"/>
                </a:xfrm>
              </p:grpSpPr>
              <p:sp>
                <p:nvSpPr>
                  <p:cNvPr id="758" name="Rectangle 47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47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extBox 47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1" name="TextBox 47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2" name="Rectangle 47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TextBox 48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64" name="Rectangle 48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TextBox 48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0" name="Group 587"/>
                <p:cNvGrpSpPr/>
                <p:nvPr/>
              </p:nvGrpSpPr>
              <p:grpSpPr>
                <a:xfrm>
                  <a:off x="1641147" y="5029200"/>
                  <a:ext cx="1121280" cy="1066800"/>
                  <a:chOff x="1655992" y="228600"/>
                  <a:chExt cx="1121280" cy="1066800"/>
                </a:xfrm>
              </p:grpSpPr>
              <p:sp>
                <p:nvSpPr>
                  <p:cNvPr id="750" name="Rectangle 46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46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extBox 46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3" name="TextBox 47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4" name="Rectangle 47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extBox 47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56" name="Rectangle 47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extBox 47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1" name="Group 596"/>
                <p:cNvGrpSpPr/>
                <p:nvPr/>
              </p:nvGrpSpPr>
              <p:grpSpPr>
                <a:xfrm>
                  <a:off x="2860347" y="5029200"/>
                  <a:ext cx="1121280" cy="1066800"/>
                  <a:chOff x="1655992" y="228600"/>
                  <a:chExt cx="1121280" cy="1066800"/>
                </a:xfrm>
              </p:grpSpPr>
              <p:sp>
                <p:nvSpPr>
                  <p:cNvPr id="742" name="Rectangle 459"/>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460"/>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TextBox 461"/>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5" name="TextBox 462"/>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6" name="Rectangle 463"/>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TextBox 464"/>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8" name="Rectangle 465"/>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extBox 466"/>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2" name="Group 605"/>
                <p:cNvGrpSpPr/>
                <p:nvPr/>
              </p:nvGrpSpPr>
              <p:grpSpPr>
                <a:xfrm>
                  <a:off x="4079547" y="5029200"/>
                  <a:ext cx="1121280" cy="1066800"/>
                  <a:chOff x="1655992" y="228600"/>
                  <a:chExt cx="1121280" cy="1066800"/>
                </a:xfrm>
              </p:grpSpPr>
              <p:sp>
                <p:nvSpPr>
                  <p:cNvPr id="734" name="Rectangle 451"/>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ectangle 452"/>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extBox 453"/>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7" name="TextBox 454"/>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8" name="Rectangle 455"/>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extBox 456"/>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40" name="Rectangle 457"/>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extBox 458"/>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3" name="Group 614"/>
                <p:cNvGrpSpPr/>
                <p:nvPr/>
              </p:nvGrpSpPr>
              <p:grpSpPr>
                <a:xfrm>
                  <a:off x="5298747" y="5029200"/>
                  <a:ext cx="1121280" cy="1066800"/>
                  <a:chOff x="1655992" y="228600"/>
                  <a:chExt cx="1121280" cy="1066800"/>
                </a:xfrm>
              </p:grpSpPr>
              <p:sp>
                <p:nvSpPr>
                  <p:cNvPr id="726" name="Rectangle 443"/>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444"/>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extBox 445"/>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9" name="TextBox 446"/>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0" name="Rectangle 447"/>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448"/>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32" name="Rectangle 449"/>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450"/>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4" name="Group 623"/>
                <p:cNvGrpSpPr/>
                <p:nvPr/>
              </p:nvGrpSpPr>
              <p:grpSpPr>
                <a:xfrm>
                  <a:off x="6517947" y="5029200"/>
                  <a:ext cx="1121280" cy="1066800"/>
                  <a:chOff x="1655992" y="228600"/>
                  <a:chExt cx="1121280" cy="1066800"/>
                </a:xfrm>
              </p:grpSpPr>
              <p:sp>
                <p:nvSpPr>
                  <p:cNvPr id="718" name="Rectangle 435"/>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436"/>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TextBox 437"/>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1" name="TextBox 438"/>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2" name="Rectangle 439"/>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extBox 440"/>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24" name="Rectangle 441"/>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442"/>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grpSp>
              <p:nvGrpSpPr>
                <p:cNvPr id="695" name="Group 632"/>
                <p:cNvGrpSpPr/>
                <p:nvPr/>
              </p:nvGrpSpPr>
              <p:grpSpPr>
                <a:xfrm>
                  <a:off x="7737147" y="5029200"/>
                  <a:ext cx="1121280" cy="1066800"/>
                  <a:chOff x="1655992" y="228600"/>
                  <a:chExt cx="1121280" cy="1066800"/>
                </a:xfrm>
              </p:grpSpPr>
              <p:sp>
                <p:nvSpPr>
                  <p:cNvPr id="710" name="Rectangle 427"/>
                  <p:cNvSpPr/>
                  <p:nvPr/>
                </p:nvSpPr>
                <p:spPr>
                  <a:xfrm>
                    <a:off x="16764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ectangle 428"/>
                  <p:cNvSpPr/>
                  <p:nvPr/>
                </p:nvSpPr>
                <p:spPr>
                  <a:xfrm>
                    <a:off x="2286000" y="2286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TextBox 429"/>
                  <p:cNvSpPr txBox="1"/>
                  <p:nvPr/>
                </p:nvSpPr>
                <p:spPr>
                  <a:xfrm rot="18910149">
                    <a:off x="1655992" y="2790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3" name="TextBox 430"/>
                  <p:cNvSpPr txBox="1"/>
                  <p:nvPr/>
                </p:nvSpPr>
                <p:spPr>
                  <a:xfrm rot="2600286">
                    <a:off x="2265592" y="279068"/>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4" name="Rectangle 431"/>
                  <p:cNvSpPr/>
                  <p:nvPr/>
                </p:nvSpPr>
                <p:spPr>
                  <a:xfrm>
                    <a:off x="2286001" y="825128"/>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extBox 432"/>
                  <p:cNvSpPr txBox="1"/>
                  <p:nvPr/>
                </p:nvSpPr>
                <p:spPr>
                  <a:xfrm rot="18910149">
                    <a:off x="2265593" y="875596"/>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716" name="Rectangle 433"/>
                  <p:cNvSpPr/>
                  <p:nvPr/>
                </p:nvSpPr>
                <p:spPr>
                  <a:xfrm>
                    <a:off x="1676400" y="8382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TextBox 434"/>
                  <p:cNvSpPr txBox="1"/>
                  <p:nvPr/>
                </p:nvSpPr>
                <p:spPr>
                  <a:xfrm rot="2600286">
                    <a:off x="1655992" y="8886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96" name="Rectangle 413"/>
                <p:cNvSpPr/>
                <p:nvPr/>
              </p:nvSpPr>
              <p:spPr>
                <a:xfrm>
                  <a:off x="442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414"/>
                <p:cNvSpPr/>
                <p:nvPr/>
              </p:nvSpPr>
              <p:spPr>
                <a:xfrm>
                  <a:off x="1051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415"/>
                <p:cNvSpPr/>
                <p:nvPr/>
              </p:nvSpPr>
              <p:spPr>
                <a:xfrm>
                  <a:off x="1661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ectangle 416"/>
                <p:cNvSpPr/>
                <p:nvPr/>
              </p:nvSpPr>
              <p:spPr>
                <a:xfrm>
                  <a:off x="2271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417"/>
                <p:cNvSpPr/>
                <p:nvPr/>
              </p:nvSpPr>
              <p:spPr>
                <a:xfrm>
                  <a:off x="2880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418"/>
                <p:cNvSpPr/>
                <p:nvPr/>
              </p:nvSpPr>
              <p:spPr>
                <a:xfrm>
                  <a:off x="3490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419"/>
                <p:cNvSpPr/>
                <p:nvPr/>
              </p:nvSpPr>
              <p:spPr>
                <a:xfrm>
                  <a:off x="4099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420"/>
                <p:cNvSpPr/>
                <p:nvPr/>
              </p:nvSpPr>
              <p:spPr>
                <a:xfrm>
                  <a:off x="4709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421"/>
                <p:cNvSpPr/>
                <p:nvPr/>
              </p:nvSpPr>
              <p:spPr>
                <a:xfrm>
                  <a:off x="5319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422"/>
                <p:cNvSpPr/>
                <p:nvPr/>
              </p:nvSpPr>
              <p:spPr>
                <a:xfrm>
                  <a:off x="59287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423"/>
                <p:cNvSpPr/>
                <p:nvPr/>
              </p:nvSpPr>
              <p:spPr>
                <a:xfrm>
                  <a:off x="65383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424"/>
                <p:cNvSpPr/>
                <p:nvPr/>
              </p:nvSpPr>
              <p:spPr>
                <a:xfrm>
                  <a:off x="71479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425"/>
                <p:cNvSpPr/>
                <p:nvPr/>
              </p:nvSpPr>
              <p:spPr>
                <a:xfrm>
                  <a:off x="77575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426"/>
                <p:cNvSpPr/>
                <p:nvPr/>
              </p:nvSpPr>
              <p:spPr>
                <a:xfrm>
                  <a:off x="8367155" y="6248400"/>
                  <a:ext cx="457200" cy="457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9" name="TextBox 376"/>
              <p:cNvSpPr txBox="1"/>
              <p:nvPr/>
            </p:nvSpPr>
            <p:spPr>
              <a:xfrm rot="18910149">
                <a:off x="7737147" y="6298869"/>
                <a:ext cx="511679" cy="369332"/>
              </a:xfrm>
              <a:prstGeom prst="rect">
                <a:avLst/>
              </a:prstGeom>
              <a:noFill/>
            </p:spPr>
            <p:txBody>
              <a:bodyPr wrap="none" rtlCol="0">
                <a:spAutoFit/>
              </a:bodyPr>
              <a:lstStyle/>
              <a:p>
                <a:r>
                  <a:rPr lang="en-US" dirty="0">
                    <a:solidFill>
                      <a:schemeClr val="bg2">
                        <a:lumMod val="90000"/>
                      </a:schemeClr>
                    </a:solidFill>
                  </a:rPr>
                  <a:t>IISS</a:t>
                </a:r>
              </a:p>
            </p:txBody>
          </p:sp>
          <p:sp>
            <p:nvSpPr>
              <p:cNvPr id="660" name="TextBox 377"/>
              <p:cNvSpPr txBox="1"/>
              <p:nvPr/>
            </p:nvSpPr>
            <p:spPr>
              <a:xfrm rot="2600286">
                <a:off x="8346747" y="6298868"/>
                <a:ext cx="511679" cy="369332"/>
              </a:xfrm>
              <a:prstGeom prst="rect">
                <a:avLst/>
              </a:prstGeom>
              <a:noFill/>
            </p:spPr>
            <p:txBody>
              <a:bodyPr wrap="none" rtlCol="0">
                <a:spAutoFit/>
              </a:bodyPr>
              <a:lstStyle/>
              <a:p>
                <a:r>
                  <a:rPr lang="en-US" dirty="0">
                    <a:solidFill>
                      <a:schemeClr val="bg2">
                        <a:lumMod val="90000"/>
                      </a:schemeClr>
                    </a:solidFill>
                  </a:rPr>
                  <a:t>IISS</a:t>
                </a:r>
              </a:p>
            </p:txBody>
          </p:sp>
        </p:grpSp>
        <p:sp>
          <p:nvSpPr>
            <p:cNvPr id="644" name="TextBox 362"/>
            <p:cNvSpPr txBox="1"/>
            <p:nvPr/>
          </p:nvSpPr>
          <p:spPr>
            <a:xfrm>
              <a:off x="324026" y="672727"/>
              <a:ext cx="8513548" cy="584775"/>
            </a:xfrm>
            <a:prstGeom prst="rect">
              <a:avLst/>
            </a:prstGeom>
            <a:noFill/>
          </p:spPr>
          <p:txBody>
            <a:bodyPr wrap="none" rtlCol="0">
              <a:spAutoFit/>
            </a:bodyPr>
            <a:lstStyle/>
            <a:p>
              <a:pPr algn="ctr"/>
              <a:r>
                <a:rPr lang="en-US" sz="3200" dirty="0">
                  <a:latin typeface="Copperplate Gothic Bold" pitchFamily="34" charset="0"/>
                </a:rPr>
                <a:t>International Image Sensor Society</a:t>
              </a:r>
            </a:p>
          </p:txBody>
        </p:sp>
      </p:grpSp>
      <p:sp>
        <p:nvSpPr>
          <p:cNvPr id="5" name="TextBox 4"/>
          <p:cNvSpPr txBox="1"/>
          <p:nvPr/>
        </p:nvSpPr>
        <p:spPr>
          <a:xfrm>
            <a:off x="3545881" y="1981200"/>
            <a:ext cx="2100383" cy="369332"/>
          </a:xfrm>
          <a:prstGeom prst="rect">
            <a:avLst/>
          </a:prstGeom>
          <a:noFill/>
        </p:spPr>
        <p:txBody>
          <a:bodyPr wrap="none" rtlCol="0">
            <a:spAutoFit/>
          </a:bodyPr>
          <a:lstStyle/>
          <a:p>
            <a:pPr algn="ctr"/>
            <a:r>
              <a:rPr lang="en-US" dirty="0">
                <a:latin typeface="Copperplate Gothic Light" pitchFamily="34" charset="0"/>
              </a:rPr>
              <a:t>Is presented to</a:t>
            </a:r>
          </a:p>
        </p:txBody>
      </p:sp>
      <p:sp>
        <p:nvSpPr>
          <p:cNvPr id="6" name="TextBox 5"/>
          <p:cNvSpPr txBox="1"/>
          <p:nvPr/>
        </p:nvSpPr>
        <p:spPr>
          <a:xfrm>
            <a:off x="1790382" y="2396353"/>
            <a:ext cx="5611409" cy="584775"/>
          </a:xfrm>
          <a:prstGeom prst="rect">
            <a:avLst/>
          </a:prstGeom>
          <a:noFill/>
        </p:spPr>
        <p:txBody>
          <a:bodyPr wrap="none" rtlCol="0">
            <a:spAutoFit/>
          </a:bodyPr>
          <a:lstStyle/>
          <a:p>
            <a:pPr algn="ctr"/>
            <a:r>
              <a:rPr lang="en-US" altLang="ja-JP" sz="3200" dirty="0">
                <a:latin typeface="Copperplate Gothic Bold" pitchFamily="34" charset="0"/>
              </a:rPr>
              <a:t>James Robert </a:t>
            </a:r>
            <a:r>
              <a:rPr lang="en-US" altLang="ja-JP" sz="3200" dirty="0" err="1">
                <a:latin typeface="Copperplate Gothic Bold" pitchFamily="34" charset="0"/>
              </a:rPr>
              <a:t>Janesick</a:t>
            </a:r>
            <a:endParaRPr lang="en-US" altLang="ja-JP" sz="3200" dirty="0">
              <a:latin typeface="Copperplate Gothic Bold" pitchFamily="34" charset="0"/>
            </a:endParaRPr>
          </a:p>
        </p:txBody>
      </p:sp>
      <p:sp>
        <p:nvSpPr>
          <p:cNvPr id="8" name="TextBox 7"/>
          <p:cNvSpPr txBox="1"/>
          <p:nvPr/>
        </p:nvSpPr>
        <p:spPr>
          <a:xfrm>
            <a:off x="309373" y="1295400"/>
            <a:ext cx="8525283" cy="523220"/>
          </a:xfrm>
          <a:prstGeom prst="rect">
            <a:avLst/>
          </a:prstGeom>
          <a:noFill/>
        </p:spPr>
        <p:txBody>
          <a:bodyPr wrap="none" rtlCol="0">
            <a:spAutoFit/>
          </a:bodyPr>
          <a:lstStyle/>
          <a:p>
            <a:pPr algn="ctr"/>
            <a:r>
              <a:rPr lang="en-US" sz="2800" dirty="0">
                <a:latin typeface="Copperplate Gothic Bold" pitchFamily="34" charset="0"/>
              </a:rPr>
              <a:t>Exceptional Lifetime Achievement Award</a:t>
            </a:r>
          </a:p>
        </p:txBody>
      </p:sp>
      <p:sp>
        <p:nvSpPr>
          <p:cNvPr id="358" name="TextBox 357"/>
          <p:cNvSpPr txBox="1"/>
          <p:nvPr/>
        </p:nvSpPr>
        <p:spPr>
          <a:xfrm>
            <a:off x="4268451" y="2895600"/>
            <a:ext cx="655243" cy="369332"/>
          </a:xfrm>
          <a:prstGeom prst="rect">
            <a:avLst/>
          </a:prstGeom>
          <a:noFill/>
        </p:spPr>
        <p:txBody>
          <a:bodyPr wrap="none" rtlCol="0">
            <a:spAutoFit/>
          </a:bodyPr>
          <a:lstStyle/>
          <a:p>
            <a:pPr algn="ctr"/>
            <a:r>
              <a:rPr lang="en-US" dirty="0">
                <a:latin typeface="Copperplate Gothic Light" pitchFamily="34" charset="0"/>
              </a:rPr>
              <a:t>For</a:t>
            </a:r>
          </a:p>
        </p:txBody>
      </p:sp>
      <p:sp>
        <p:nvSpPr>
          <p:cNvPr id="641" name="TextBox 8"/>
          <p:cNvSpPr txBox="1"/>
          <p:nvPr/>
        </p:nvSpPr>
        <p:spPr>
          <a:xfrm>
            <a:off x="258012" y="3129024"/>
            <a:ext cx="8645576" cy="1569660"/>
          </a:xfrm>
          <a:prstGeom prst="rect">
            <a:avLst/>
          </a:prstGeom>
          <a:noFill/>
        </p:spPr>
        <p:txBody>
          <a:bodyPr wrap="square" rtlCol="0">
            <a:spAutoFit/>
          </a:bodyPr>
          <a:lstStyle>
            <a:defPPr>
              <a:defRPr lang="en-US"/>
            </a:defPPr>
            <a:lvl1pPr algn="ctr">
              <a:defRPr sz="2000">
                <a:latin typeface="Copperplate Gothic Bold" pitchFamily="34" charset="0"/>
              </a:defRPr>
            </a:lvl1pPr>
          </a:lstStyle>
          <a:p>
            <a:r>
              <a:rPr lang="en-US" altLang="ja-JP" sz="2400" dirty="0"/>
              <a:t>Contributions to the Characterization and Improvement of Scientific Image Sensors, Including Development of the Widely-Used Photon-Transfer Technique</a:t>
            </a:r>
            <a:endParaRPr lang="en-US" altLang="ja-JP" sz="2400" dirty="0">
              <a:latin typeface="Copperplate Gothic Light" pitchFamily="34" charset="0"/>
            </a:endParaRPr>
          </a:p>
        </p:txBody>
      </p:sp>
      <p:sp>
        <p:nvSpPr>
          <p:cNvPr id="1058" name="TextBox 11"/>
          <p:cNvSpPr txBox="1"/>
          <p:nvPr/>
        </p:nvSpPr>
        <p:spPr>
          <a:xfrm>
            <a:off x="577821" y="5837082"/>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Albert </a:t>
            </a:r>
            <a:r>
              <a:rPr lang="en-US" altLang="ja-JP" sz="1050" dirty="0" err="1">
                <a:latin typeface="Copperplate Gothic Light" pitchFamily="34" charset="0"/>
              </a:rPr>
              <a:t>Theuwissen</a:t>
            </a:r>
            <a:endParaRPr lang="en-US" altLang="ja-JP" sz="1050" dirty="0">
              <a:latin typeface="Copperplate Gothic Light" pitchFamily="34" charset="0"/>
            </a:endParaRP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President</a:t>
            </a:r>
          </a:p>
        </p:txBody>
      </p:sp>
      <p:sp>
        <p:nvSpPr>
          <p:cNvPr id="1059" name="TextBox 358"/>
          <p:cNvSpPr txBox="1"/>
          <p:nvPr/>
        </p:nvSpPr>
        <p:spPr>
          <a:xfrm>
            <a:off x="2651185" y="5835150"/>
            <a:ext cx="1800493" cy="900246"/>
          </a:xfrm>
          <a:prstGeom prst="rect">
            <a:avLst/>
          </a:prstGeom>
          <a:noFill/>
        </p:spPr>
        <p:txBody>
          <a:bodyPr wrap="none" rtlCol="0">
            <a:spAutoFit/>
          </a:bodyPr>
          <a:lstStyle/>
          <a:p>
            <a:pPr algn="ctr"/>
            <a:endParaRPr lang="en-US" sz="1050" dirty="0">
              <a:latin typeface="Copperplate Gothic Light" pitchFamily="34" charset="0"/>
            </a:endParaRPr>
          </a:p>
          <a:p>
            <a:pPr algn="ctr"/>
            <a:r>
              <a:rPr lang="en-US" altLang="ja-JP" sz="1050" dirty="0">
                <a:latin typeface="Copperplate Gothic Light" pitchFamily="34" charset="0"/>
              </a:rPr>
              <a:t>________________________</a:t>
            </a:r>
            <a:endParaRPr lang="en-US" sz="1050" dirty="0">
              <a:latin typeface="Copperplate Gothic Light" pitchFamily="34" charset="0"/>
            </a:endParaRPr>
          </a:p>
          <a:p>
            <a:pPr algn="ctr"/>
            <a:r>
              <a:rPr lang="en-US" sz="1050" dirty="0">
                <a:latin typeface="Copperplate Gothic Light" pitchFamily="34" charset="0"/>
              </a:rPr>
              <a:t>Daniel Van </a:t>
            </a:r>
            <a:r>
              <a:rPr lang="en-US" sz="1050" dirty="0" err="1">
                <a:latin typeface="Copperplate Gothic Light" pitchFamily="34" charset="0"/>
              </a:rPr>
              <a:t>Blerkom</a:t>
            </a:r>
            <a:endParaRPr lang="en-US" sz="1050" dirty="0">
              <a:latin typeface="Copperplate Gothic Light" pitchFamily="34" charset="0"/>
            </a:endParaRPr>
          </a:p>
          <a:p>
            <a:pPr algn="ctr"/>
            <a:r>
              <a:rPr lang="en-US"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endParaRPr lang="en-US" sz="1050" dirty="0">
              <a:latin typeface="Copperplate Gothic Light" pitchFamily="34" charset="0"/>
            </a:endParaRPr>
          </a:p>
        </p:txBody>
      </p:sp>
      <p:sp>
        <p:nvSpPr>
          <p:cNvPr id="1060" name="TextBox 359"/>
          <p:cNvSpPr txBox="1"/>
          <p:nvPr/>
        </p:nvSpPr>
        <p:spPr>
          <a:xfrm>
            <a:off x="4724549" y="5835150"/>
            <a:ext cx="1800493"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err="1">
                <a:latin typeface="Copperplate Gothic Light" pitchFamily="34" charset="0"/>
              </a:rPr>
              <a:t>Yibing</a:t>
            </a:r>
            <a:r>
              <a:rPr lang="en-US" altLang="ja-JP" sz="1050" dirty="0">
                <a:latin typeface="Copperplate Gothic Light" pitchFamily="34" charset="0"/>
              </a:rPr>
              <a:t> Michelle Wang</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Workshop</a:t>
            </a:r>
            <a:r>
              <a:rPr lang="ja-JP" altLang="en-US" sz="1050" dirty="0">
                <a:latin typeface="Copperplate Gothic Light" pitchFamily="34" charset="0"/>
              </a:rPr>
              <a:t> </a:t>
            </a:r>
            <a:r>
              <a:rPr lang="en-US" altLang="ja-JP" sz="1050" dirty="0">
                <a:latin typeface="Copperplate Gothic Light" pitchFamily="34" charset="0"/>
              </a:rPr>
              <a:t>Co-Chair</a:t>
            </a:r>
          </a:p>
        </p:txBody>
      </p:sp>
      <p:sp>
        <p:nvSpPr>
          <p:cNvPr id="1061" name="TextBox 639"/>
          <p:cNvSpPr txBox="1"/>
          <p:nvPr/>
        </p:nvSpPr>
        <p:spPr>
          <a:xfrm>
            <a:off x="6797914" y="5835150"/>
            <a:ext cx="1800494" cy="900246"/>
          </a:xfrm>
          <a:prstGeom prst="rect">
            <a:avLst/>
          </a:prstGeom>
          <a:noFill/>
        </p:spPr>
        <p:txBody>
          <a:bodyPr wrap="none" rtlCol="0">
            <a:spAutoFit/>
          </a:bodyPr>
          <a:lstStyle/>
          <a:p>
            <a:pPr algn="ctr"/>
            <a:endParaRPr lang="en-US" altLang="ja-JP" sz="1050" dirty="0">
              <a:latin typeface="Copperplate Gothic Light" pitchFamily="34" charset="0"/>
            </a:endParaRPr>
          </a:p>
          <a:p>
            <a:pPr algn="ctr"/>
            <a:r>
              <a:rPr lang="en-US" altLang="ja-JP" sz="1050" dirty="0">
                <a:latin typeface="Copperplate Gothic Light" pitchFamily="34" charset="0"/>
              </a:rPr>
              <a:t>________________________</a:t>
            </a:r>
          </a:p>
          <a:p>
            <a:pPr algn="ctr"/>
            <a:r>
              <a:rPr lang="en-US" altLang="ja-JP" sz="1050" dirty="0">
                <a:latin typeface="Copperplate Gothic Light" pitchFamily="34" charset="0"/>
              </a:rPr>
              <a:t>Rihito</a:t>
            </a:r>
            <a:r>
              <a:rPr lang="ja-JP" altLang="en-US" sz="1050" dirty="0">
                <a:latin typeface="Copperplate Gothic Light" pitchFamily="34" charset="0"/>
              </a:rPr>
              <a:t> </a:t>
            </a:r>
            <a:r>
              <a:rPr lang="en-US" altLang="ja-JP" sz="1050" dirty="0">
                <a:latin typeface="Copperplate Gothic Light" pitchFamily="34" charset="0"/>
              </a:rPr>
              <a:t>Kuroda</a:t>
            </a:r>
          </a:p>
          <a:p>
            <a:pPr algn="ctr"/>
            <a:r>
              <a:rPr lang="en-US" altLang="ja-JP" sz="1050" dirty="0">
                <a:latin typeface="Copperplate Gothic Light" pitchFamily="34" charset="0"/>
              </a:rPr>
              <a:t>Director</a:t>
            </a:r>
          </a:p>
          <a:p>
            <a:pPr algn="ctr"/>
            <a:r>
              <a:rPr lang="en-US" altLang="ja-JP" sz="1050" dirty="0">
                <a:latin typeface="Copperplate Gothic Light" pitchFamily="34" charset="0"/>
              </a:rPr>
              <a:t>Awards</a:t>
            </a:r>
            <a:r>
              <a:rPr lang="ja-JP" altLang="en-US" sz="1050" dirty="0">
                <a:latin typeface="Copperplate Gothic Light" pitchFamily="34" charset="0"/>
              </a:rPr>
              <a:t> </a:t>
            </a:r>
            <a:r>
              <a:rPr lang="en-US" altLang="ja-JP" sz="1050" dirty="0">
                <a:latin typeface="Copperplate Gothic Light" pitchFamily="34" charset="0"/>
              </a:rPr>
              <a:t>Chair</a:t>
            </a:r>
          </a:p>
        </p:txBody>
      </p:sp>
      <p:sp>
        <p:nvSpPr>
          <p:cNvPr id="1062" name="TextBox 9"/>
          <p:cNvSpPr txBox="1"/>
          <p:nvPr/>
        </p:nvSpPr>
        <p:spPr>
          <a:xfrm>
            <a:off x="2118329" y="4641662"/>
            <a:ext cx="5030223" cy="923330"/>
          </a:xfrm>
          <a:prstGeom prst="rect">
            <a:avLst/>
          </a:prstGeom>
          <a:noFill/>
          <a:ln>
            <a:noFill/>
          </a:ln>
        </p:spPr>
        <p:txBody>
          <a:bodyPr wrap="none" rtlCol="0">
            <a:spAutoFit/>
          </a:bodyPr>
          <a:lstStyle/>
          <a:p>
            <a:pPr algn="ctr"/>
            <a:r>
              <a:rPr lang="en-US" altLang="ja-JP" dirty="0">
                <a:latin typeface="Copperplate Gothic Light" pitchFamily="34" charset="0"/>
              </a:rPr>
              <a:t>International Image Sensor Workshop</a:t>
            </a:r>
          </a:p>
          <a:p>
            <a:pPr algn="ctr"/>
            <a:r>
              <a:rPr lang="en-US" altLang="ja-JP" dirty="0">
                <a:latin typeface="Copperplate Gothic Light" pitchFamily="34" charset="0"/>
              </a:rPr>
              <a:t>June 24 - June 27, 2019</a:t>
            </a:r>
          </a:p>
          <a:p>
            <a:pPr algn="ctr"/>
            <a:r>
              <a:rPr lang="en-US" altLang="ja-JP" dirty="0">
                <a:latin typeface="Copperplate Gothic Light" pitchFamily="34" charset="0"/>
              </a:rPr>
              <a:t>Snowbird, USA</a:t>
            </a:r>
          </a:p>
        </p:txBody>
      </p:sp>
    </p:spTree>
    <p:extLst>
      <p:ext uri="{BB962C8B-B14F-4D97-AF65-F5344CB8AC3E}">
        <p14:creationId xmlns:p14="http://schemas.microsoft.com/office/powerpoint/2010/main" val="1978110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584200" y="1828800"/>
            <a:ext cx="7848600" cy="400110"/>
          </a:xfrm>
          <a:prstGeom prst="rect">
            <a:avLst/>
          </a:prstGeom>
          <a:noFill/>
        </p:spPr>
        <p:txBody>
          <a:bodyPr wrap="square" rtlCol="0">
            <a:spAutoFit/>
          </a:bodyPr>
          <a:lstStyle/>
          <a:p>
            <a:pPr lvl="1" algn="ctr"/>
            <a:r>
              <a:rPr lang="en-US" sz="2000" dirty="0">
                <a:latin typeface="Arial" panose="020B0604020202020204" pitchFamily="34" charset="0"/>
                <a:cs typeface="Arial" panose="020B0604020202020204" pitchFamily="34" charset="0"/>
              </a:rPr>
              <a:t>EOF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Tree>
    <p:extLst>
      <p:ext uri="{BB962C8B-B14F-4D97-AF65-F5344CB8AC3E}">
        <p14:creationId xmlns:p14="http://schemas.microsoft.com/office/powerpoint/2010/main" val="1213305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7C7-D1FA-7044-BC7E-2145E82885FE}"/>
              </a:ext>
            </a:extLst>
          </p:cNvPr>
          <p:cNvSpPr>
            <a:spLocks noGrp="1"/>
          </p:cNvSpPr>
          <p:nvPr>
            <p:ph type="title"/>
          </p:nvPr>
        </p:nvSpPr>
        <p:spPr/>
        <p:txBody>
          <a:bodyPr/>
          <a:lstStyle/>
          <a:p>
            <a:r>
              <a:rPr lang="en-US" dirty="0"/>
              <a:t>Group Photo – credit Scott Churchwell (again!)</a:t>
            </a:r>
          </a:p>
        </p:txBody>
      </p:sp>
      <p:pic>
        <p:nvPicPr>
          <p:cNvPr id="5" name="Picture 4">
            <a:extLst>
              <a:ext uri="{FF2B5EF4-FFF2-40B4-BE49-F238E27FC236}">
                <a16:creationId xmlns:a16="http://schemas.microsoft.com/office/drawing/2014/main" id="{3B7845A6-1BA2-F940-939E-CBBD5873A551}"/>
              </a:ext>
            </a:extLst>
          </p:cNvPr>
          <p:cNvPicPr>
            <a:picLocks noChangeAspect="1"/>
          </p:cNvPicPr>
          <p:nvPr/>
        </p:nvPicPr>
        <p:blipFill>
          <a:blip r:embed="rId2"/>
          <a:stretch>
            <a:fillRect/>
          </a:stretch>
        </p:blipFill>
        <p:spPr>
          <a:xfrm>
            <a:off x="0" y="938252"/>
            <a:ext cx="9144000" cy="4981496"/>
          </a:xfrm>
          <a:prstGeom prst="rect">
            <a:avLst/>
          </a:prstGeom>
        </p:spPr>
      </p:pic>
    </p:spTree>
    <p:extLst>
      <p:ext uri="{BB962C8B-B14F-4D97-AF65-F5344CB8AC3E}">
        <p14:creationId xmlns:p14="http://schemas.microsoft.com/office/powerpoint/2010/main" val="42102848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TextBox 2"/>
          <p:cNvSpPr txBox="1"/>
          <p:nvPr/>
        </p:nvSpPr>
        <p:spPr>
          <a:xfrm>
            <a:off x="5100990" y="150075"/>
            <a:ext cx="4352849" cy="954107"/>
          </a:xfrm>
          <a:prstGeom prst="rect">
            <a:avLst/>
          </a:prstGeom>
          <a:noFill/>
        </p:spPr>
        <p:txBody>
          <a:bodyPr wrap="square" rtlCol="0">
            <a:spAutoFit/>
          </a:bodyPr>
          <a:lstStyle/>
          <a:p>
            <a:r>
              <a:rPr lang="en-US" sz="2800" b="1" dirty="0">
                <a:solidFill>
                  <a:schemeClr val="bg2">
                    <a:lumMod val="25000"/>
                  </a:schemeClr>
                </a:solidFill>
              </a:rPr>
              <a:t>Top Organizations of Participation </a:t>
            </a:r>
          </a:p>
        </p:txBody>
      </p:sp>
      <p:graphicFrame>
        <p:nvGraphicFramePr>
          <p:cNvPr id="7" name="Chart 6"/>
          <p:cNvGraphicFramePr>
            <a:graphicFrameLocks/>
          </p:cNvGraphicFramePr>
          <p:nvPr>
            <p:extLst/>
          </p:nvPr>
        </p:nvGraphicFramePr>
        <p:xfrm>
          <a:off x="57034" y="1403182"/>
          <a:ext cx="8929311" cy="5249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01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TextBox 2"/>
          <p:cNvSpPr txBox="1"/>
          <p:nvPr/>
        </p:nvSpPr>
        <p:spPr>
          <a:xfrm>
            <a:off x="5443426" y="289057"/>
            <a:ext cx="3700574" cy="523220"/>
          </a:xfrm>
          <a:prstGeom prst="rect">
            <a:avLst/>
          </a:prstGeom>
          <a:noFill/>
        </p:spPr>
        <p:txBody>
          <a:bodyPr wrap="square" rtlCol="0">
            <a:spAutoFit/>
          </a:bodyPr>
          <a:lstStyle/>
          <a:p>
            <a:r>
              <a:rPr lang="en-US" sz="2800" b="1" dirty="0">
                <a:solidFill>
                  <a:schemeClr val="bg2">
                    <a:lumMod val="25000"/>
                  </a:schemeClr>
                </a:solidFill>
              </a:rPr>
              <a:t>Submission Timeline</a:t>
            </a:r>
          </a:p>
        </p:txBody>
      </p:sp>
      <p:graphicFrame>
        <p:nvGraphicFramePr>
          <p:cNvPr id="7" name="Chart 6"/>
          <p:cNvGraphicFramePr>
            <a:graphicFrameLocks/>
          </p:cNvGraphicFramePr>
          <p:nvPr>
            <p:extLst/>
          </p:nvPr>
        </p:nvGraphicFramePr>
        <p:xfrm>
          <a:off x="478536" y="1035859"/>
          <a:ext cx="8217408" cy="392277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5074920" y="1554480"/>
            <a:ext cx="0" cy="2990088"/>
          </a:xfrm>
          <a:prstGeom prst="line">
            <a:avLst/>
          </a:prstGeom>
          <a:ln>
            <a:prstDash val="dash"/>
          </a:ln>
        </p:spPr>
        <p:style>
          <a:lnRef idx="2">
            <a:schemeClr val="accent2"/>
          </a:lnRef>
          <a:fillRef idx="0">
            <a:schemeClr val="accent2"/>
          </a:fillRef>
          <a:effectRef idx="1">
            <a:schemeClr val="accent2"/>
          </a:effectRef>
          <a:fontRef idx="minor">
            <a:schemeClr val="tx1"/>
          </a:fontRef>
        </p:style>
      </p:cxnSp>
      <p:graphicFrame>
        <p:nvGraphicFramePr>
          <p:cNvPr id="10" name="Chart 9"/>
          <p:cNvGraphicFramePr>
            <a:graphicFrameLocks/>
          </p:cNvGraphicFramePr>
          <p:nvPr>
            <p:extLst/>
          </p:nvPr>
        </p:nvGraphicFramePr>
        <p:xfrm>
          <a:off x="715353" y="5182217"/>
          <a:ext cx="7431024" cy="16286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041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743200" cy="933084"/>
          </a:xfrm>
          <a:prstGeom prst="rect">
            <a:avLst/>
          </a:prstGeom>
        </p:spPr>
      </p:pic>
      <p:sp>
        <p:nvSpPr>
          <p:cNvPr id="3" name="TextBox 2"/>
          <p:cNvSpPr txBox="1"/>
          <p:nvPr/>
        </p:nvSpPr>
        <p:spPr>
          <a:xfrm>
            <a:off x="5774398" y="250654"/>
            <a:ext cx="3988380" cy="523220"/>
          </a:xfrm>
          <a:prstGeom prst="rect">
            <a:avLst/>
          </a:prstGeom>
          <a:noFill/>
        </p:spPr>
        <p:txBody>
          <a:bodyPr wrap="square" rtlCol="0">
            <a:spAutoFit/>
          </a:bodyPr>
          <a:lstStyle/>
          <a:p>
            <a:r>
              <a:rPr lang="en-US" sz="2800" b="1" dirty="0">
                <a:solidFill>
                  <a:schemeClr val="bg2">
                    <a:lumMod val="25000"/>
                  </a:schemeClr>
                </a:solidFill>
              </a:rPr>
              <a:t>Subject Distribution</a:t>
            </a:r>
          </a:p>
        </p:txBody>
      </p:sp>
      <p:graphicFrame>
        <p:nvGraphicFramePr>
          <p:cNvPr id="5" name="Chart 4"/>
          <p:cNvGraphicFramePr>
            <a:graphicFrameLocks/>
          </p:cNvGraphicFramePr>
          <p:nvPr>
            <p:extLst/>
          </p:nvPr>
        </p:nvGraphicFramePr>
        <p:xfrm>
          <a:off x="0" y="1314046"/>
          <a:ext cx="9052560" cy="53885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9777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2">
      <a:majorFont>
        <a:latin typeface="Helvetica Neue"/>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1588</TotalTime>
  <Words>4221</Words>
  <Application>Microsoft Office PowerPoint</Application>
  <PresentationFormat>画面に合わせる (4:3)</PresentationFormat>
  <Paragraphs>1612</Paragraphs>
  <Slides>66</Slides>
  <Notes>7</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66</vt:i4>
      </vt:variant>
    </vt:vector>
  </HeadingPairs>
  <TitlesOfParts>
    <vt:vector size="83" baseType="lpstr">
      <vt:lpstr>Gill Sans</vt:lpstr>
      <vt:lpstr>Helvetica Neue</vt:lpstr>
      <vt:lpstr>ＭＳ Ｐゴシック</vt:lpstr>
      <vt:lpstr>ヒラギノ角ゴ ProN W3</vt:lpstr>
      <vt:lpstr>游ゴシック</vt:lpstr>
      <vt:lpstr>Arial</vt:lpstr>
      <vt:lpstr>Calibri</vt:lpstr>
      <vt:lpstr>Copperplate Gothic Bold</vt:lpstr>
      <vt:lpstr>Copperplate Gothic Light</vt:lpstr>
      <vt:lpstr>Courier New</vt:lpstr>
      <vt:lpstr>Franklin Gothic Book</vt:lpstr>
      <vt:lpstr>Helvetica</vt:lpstr>
      <vt:lpstr>Times New Roman</vt:lpstr>
      <vt:lpstr>Wingdings</vt:lpstr>
      <vt:lpstr>Office Theme</vt:lpstr>
      <vt:lpstr>Cover</vt:lpstr>
      <vt:lpstr>1_Office Theme</vt:lpstr>
      <vt:lpstr>PowerPoint プレゼンテーション</vt:lpstr>
      <vt:lpstr>Group Photo – credit Scott Churchwell (again!)</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Introduction</vt:lpstr>
      <vt:lpstr>IISS homepage statistics</vt:lpstr>
      <vt:lpstr>2018 statistics</vt:lpstr>
      <vt:lpstr>2018 statistics</vt:lpstr>
      <vt:lpstr>2018 statistics</vt:lpstr>
      <vt:lpstr>2018 statistics</vt:lpstr>
      <vt:lpstr>2018 statistics</vt:lpstr>
      <vt:lpstr>2018 statistics</vt:lpstr>
      <vt:lpstr>Remarks</vt:lpstr>
      <vt:lpstr>2019 IISS Awards</vt:lpstr>
      <vt:lpstr>2019 IISS Awards</vt:lpstr>
      <vt:lpstr>2019 IISW  Best Poster Award  Dr. Vladimir Korobov Technical Program Chair, 2019 IISW </vt:lpstr>
      <vt:lpstr>2019 IISW Best Poster Award</vt:lpstr>
      <vt:lpstr>2019 IISW Best Poster Award</vt:lpstr>
      <vt:lpstr>2019 IISW Best Poster Award</vt:lpstr>
      <vt:lpstr>PowerPoint プレゼンテーション</vt:lpstr>
      <vt:lpstr>2019 IISW  Best Student Paper Award  Dr. Vladimir Korobov Technical Program Chair, 2019 IISW &amp; Prof. Rihito Kuroda IISS Awards Committee Chair</vt:lpstr>
      <vt:lpstr>2019 IISW Best Student Paper Award</vt:lpstr>
      <vt:lpstr>2019 IISW Best Student Paper Award Final Nominees</vt:lpstr>
      <vt:lpstr>2019 IISW Best Student Paper Award</vt:lpstr>
      <vt:lpstr>PowerPoint プレゼンテーション</vt:lpstr>
      <vt:lpstr>PowerPoint プレゼンテーション</vt:lpstr>
      <vt:lpstr>2019 Walter Kosonocky Award  Prof. Rihito Kuroda IISS Awards Committee Chair  &amp; Prof. Albert Theuwissen IISS President</vt:lpstr>
      <vt:lpstr>The 11th Walter Kosonocky Award for Significant Advancement in  Solid-State Image Sensors</vt:lpstr>
      <vt:lpstr>Walter Kosonocky Award (WKA)</vt:lpstr>
      <vt:lpstr>Walter Kosonocky Award Past Recipients</vt:lpstr>
      <vt:lpstr>Walter Kosonocky Award Past Recipients (Cont.)</vt:lpstr>
      <vt:lpstr>2019 WKA 11 Nominated Papers</vt:lpstr>
      <vt:lpstr>2019 WKA 11 Nominated Papers (Cont.)</vt:lpstr>
      <vt:lpstr>2019 WKA 11 Nominated Papers (Cont.)</vt:lpstr>
      <vt:lpstr>2019 WKA Goes To</vt:lpstr>
      <vt:lpstr>PowerPoint プレゼンテーション</vt:lpstr>
      <vt:lpstr>PowerPoint プレゼンテーション</vt:lpstr>
      <vt:lpstr>IISS Exceptional Service Award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IISS  Pioneering Achievement Award  Prof. Eric Fossum IISS Director &amp; Prof. Albert Theuwissen IISS President</vt:lpstr>
      <vt:lpstr>2019 IISS Pioneering Achievement Award</vt:lpstr>
      <vt:lpstr>2019 IISS Pioneering Achievement Award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Group Photo – credit Scott Churchwell (again!)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IISS Awards</dc:title>
  <dc:creator>Eric</dc:creator>
  <cp:lastModifiedBy>Rihito Kuroda</cp:lastModifiedBy>
  <cp:revision>251</cp:revision>
  <cp:lastPrinted>2017-05-24T05:39:00Z</cp:lastPrinted>
  <dcterms:created xsi:type="dcterms:W3CDTF">2013-06-10T11:57:12Z</dcterms:created>
  <dcterms:modified xsi:type="dcterms:W3CDTF">2019-06-27T01:44:59Z</dcterms:modified>
</cp:coreProperties>
</file>