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4" r:id="rId3"/>
    <p:sldId id="275" r:id="rId4"/>
    <p:sldId id="276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7" r:id="rId14"/>
    <p:sldId id="288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0" autoAdjust="0"/>
    <p:restoredTop sz="95953" autoAdjust="0"/>
  </p:normalViewPr>
  <p:slideViewPr>
    <p:cSldViewPr>
      <p:cViewPr varScale="1">
        <p:scale>
          <a:sx n="91" d="100"/>
          <a:sy n="91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/>
              <a:t>Average</a:t>
            </a:r>
            <a:r>
              <a:rPr lang="fr-FR" sz="1400" baseline="0" dirty="0" smtClean="0"/>
              <a:t> gain </a:t>
            </a:r>
            <a:r>
              <a:rPr lang="fr-FR" sz="1400" baseline="0" dirty="0" smtClean="0"/>
              <a:t>@ 940nm</a:t>
            </a:r>
            <a:endParaRPr lang="fr-FR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Simulation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FZP</c:v>
                </c:pt>
                <c:pt idx="1">
                  <c:v>Melted</c:v>
                </c:pt>
                <c:pt idx="2">
                  <c:v>Meta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1.2</c:v>
                </c:pt>
                <c:pt idx="1">
                  <c:v>1.5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0-45DF-B50A-0B06FFC331B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Characterization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FZP</c:v>
                </c:pt>
                <c:pt idx="1">
                  <c:v>Melted</c:v>
                </c:pt>
                <c:pt idx="2">
                  <c:v>Meta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1.4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0-45DF-B50A-0B06FFC33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438960"/>
        <c:axId val="292438632"/>
      </c:barChart>
      <c:catAx>
        <c:axId val="2924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2438632"/>
        <c:crosses val="autoZero"/>
        <c:auto val="1"/>
        <c:lblAlgn val="ctr"/>
        <c:lblOffset val="100"/>
        <c:noMultiLvlLbl val="0"/>
      </c:catAx>
      <c:valAx>
        <c:axId val="29243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243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23CC-30B2-4FB3-8699-3C12FD00151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7C2D-5FE8-48DC-B1CC-B346B5037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95D-F49F-4754-B91E-30BF8F0CADC9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62" b="9731"/>
          <a:stretch/>
        </p:blipFill>
        <p:spPr bwMode="auto">
          <a:xfrm>
            <a:off x="-24680" y="2070237"/>
            <a:ext cx="12216680" cy="25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462924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5835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 | Date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" y="4629240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8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366563"/>
            <a:ext cx="2600647" cy="21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62" b="48350"/>
          <a:stretch/>
        </p:blipFill>
        <p:spPr bwMode="auto">
          <a:xfrm>
            <a:off x="-24680" y="5282158"/>
            <a:ext cx="12216680" cy="14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2135560" y="1628800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2" name="Espace réservé du contenu 16"/>
          <p:cNvSpPr>
            <a:spLocks noGrp="1"/>
          </p:cNvSpPr>
          <p:nvPr>
            <p:ph sz="quarter" idx="19"/>
          </p:nvPr>
        </p:nvSpPr>
        <p:spPr>
          <a:xfrm>
            <a:off x="2135560" y="4581128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3" name="Espace réservé du contenu 16"/>
          <p:cNvSpPr>
            <a:spLocks noGrp="1"/>
          </p:cNvSpPr>
          <p:nvPr>
            <p:ph sz="quarter" idx="20"/>
          </p:nvPr>
        </p:nvSpPr>
        <p:spPr>
          <a:xfrm>
            <a:off x="2135560" y="3990664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4" name="Espace réservé du contenu 16"/>
          <p:cNvSpPr>
            <a:spLocks noGrp="1"/>
          </p:cNvSpPr>
          <p:nvPr>
            <p:ph sz="quarter" idx="21"/>
          </p:nvPr>
        </p:nvSpPr>
        <p:spPr>
          <a:xfrm>
            <a:off x="2135560" y="3400198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5" name="Espace réservé du contenu 16"/>
          <p:cNvSpPr>
            <a:spLocks noGrp="1"/>
          </p:cNvSpPr>
          <p:nvPr>
            <p:ph sz="quarter" idx="22"/>
          </p:nvPr>
        </p:nvSpPr>
        <p:spPr>
          <a:xfrm>
            <a:off x="2135560" y="2809732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6" name="Espace réservé du contenu 16"/>
          <p:cNvSpPr>
            <a:spLocks noGrp="1"/>
          </p:cNvSpPr>
          <p:nvPr>
            <p:ph sz="quarter" idx="23"/>
          </p:nvPr>
        </p:nvSpPr>
        <p:spPr>
          <a:xfrm>
            <a:off x="2135560" y="2219266"/>
            <a:ext cx="9721080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8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56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62" b="9731"/>
          <a:stretch/>
        </p:blipFill>
        <p:spPr bwMode="auto">
          <a:xfrm>
            <a:off x="-24680" y="2070237"/>
            <a:ext cx="12216680" cy="25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462924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5835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GB" noProof="0" dirty="0" smtClean="0"/>
              <a:t>Nom </a:t>
            </a:r>
            <a:r>
              <a:rPr lang="en-GB" noProof="0" dirty="0" err="1" smtClean="0"/>
              <a:t>événement</a:t>
            </a:r>
            <a:r>
              <a:rPr lang="en-GB" noProof="0" dirty="0" smtClean="0"/>
              <a:t> | Nom </a:t>
            </a:r>
            <a:r>
              <a:rPr lang="en-GB" noProof="0" dirty="0" err="1" smtClean="0"/>
              <a:t>Prénom</a:t>
            </a:r>
            <a:r>
              <a:rPr lang="en-GB" noProof="0" dirty="0" smtClean="0"/>
              <a:t> | Date</a:t>
            </a:r>
            <a:endParaRPr lang="en-GB" noProof="0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629240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solidFill>
                <a:prstClr val="white"/>
              </a:solidFill>
            </a:endParaRPr>
          </a:p>
        </p:txBody>
      </p:sp>
      <p:pic>
        <p:nvPicPr>
          <p:cNvPr id="15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366563"/>
            <a:ext cx="2600647" cy="21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5591944" y="376089"/>
            <a:ext cx="1716509" cy="139672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l">
              <a:defRPr sz="8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sur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7680176" y="1772816"/>
            <a:ext cx="4149874" cy="242770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l">
              <a:defRPr lang="fr-FR" sz="800" b="0">
                <a:solidFill>
                  <a:schemeClr val="accent5"/>
                </a:solidFill>
              </a:defRPr>
            </a:lvl1pPr>
          </a:lstStyle>
          <a:p>
            <a:pPr lvl="0" algn="ctr"/>
            <a:r>
              <a:rPr lang="en-GB" noProof="0" dirty="0" err="1" smtClean="0"/>
              <a:t>Cliquez</a:t>
            </a:r>
            <a:r>
              <a:rPr lang="en-GB" noProof="0" dirty="0" smtClean="0"/>
              <a:t> sur </a:t>
            </a:r>
            <a:r>
              <a:rPr lang="en-GB" noProof="0" dirty="0" err="1" smtClean="0"/>
              <a:t>l'icône</a:t>
            </a:r>
            <a:r>
              <a:rPr lang="en-GB" noProof="0" dirty="0" smtClean="0"/>
              <a:t> pour </a:t>
            </a:r>
            <a:r>
              <a:rPr lang="en-GB" noProof="0" dirty="0" err="1" smtClean="0"/>
              <a:t>ajouter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une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ISSW2020 | Norbert </a:t>
            </a:r>
            <a:r>
              <a:rPr lang="en-GB" dirty="0" err="1" smtClean="0"/>
              <a:t>Moussy</a:t>
            </a:r>
            <a:r>
              <a:rPr lang="en-GB" dirty="0" smtClean="0"/>
              <a:t> | June 8</a:t>
            </a:r>
            <a:r>
              <a:rPr lang="en-GB" baseline="30000" dirty="0" smtClean="0"/>
              <a:t>th</a:t>
            </a:r>
            <a:r>
              <a:rPr lang="en-GB" dirty="0" smtClean="0"/>
              <a:t>, 2020</a:t>
            </a:r>
            <a:endParaRPr lang="en-GB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61950" y="1257300"/>
            <a:ext cx="11468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8256240" y="1266825"/>
            <a:ext cx="3580160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355600" y="1257300"/>
            <a:ext cx="75184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8242300" y="4599320"/>
            <a:ext cx="1620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10222300" y="4599320"/>
            <a:ext cx="1620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8242300" y="1266825"/>
            <a:ext cx="3600000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6"/>
          </p:nvPr>
        </p:nvSpPr>
        <p:spPr>
          <a:xfrm>
            <a:off x="342900" y="1257300"/>
            <a:ext cx="7531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68300" y="3501008"/>
            <a:ext cx="11480800" cy="280831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55600" y="1366168"/>
            <a:ext cx="11480800" cy="177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425782" y="692696"/>
            <a:ext cx="11186420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12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5600" y="4725144"/>
            <a:ext cx="11468099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00" y="0"/>
            <a:ext cx="7896200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655841" y="260649"/>
            <a:ext cx="7167860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  <p:pic>
        <p:nvPicPr>
          <p:cNvPr id="5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r="31819" b="22081"/>
          <a:stretch/>
        </p:blipFill>
        <p:spPr bwMode="auto">
          <a:xfrm>
            <a:off x="7021" y="4710686"/>
            <a:ext cx="4288780" cy="21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5800" y="0"/>
            <a:ext cx="7896200" cy="6858000"/>
          </a:xfrm>
          <a:prstGeom prst="rect">
            <a:avLst/>
          </a:prstGeom>
        </p:spPr>
      </p:pic>
      <p:pic>
        <p:nvPicPr>
          <p:cNvPr id="18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r="31819" b="22081"/>
          <a:stretch/>
        </p:blipFill>
        <p:spPr bwMode="auto">
          <a:xfrm>
            <a:off x="7021" y="4710686"/>
            <a:ext cx="4288780" cy="21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4655840" y="6029473"/>
            <a:ext cx="75361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bg1"/>
                </a:solidFill>
              </a:rPr>
              <a:t>Leti, </a:t>
            </a:r>
            <a:r>
              <a:rPr lang="fr-FR" sz="800" b="1" dirty="0" err="1" smtClean="0">
                <a:solidFill>
                  <a:schemeClr val="bg1"/>
                </a:solidFill>
              </a:rPr>
              <a:t>technology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research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institute</a:t>
            </a:r>
            <a:endParaRPr lang="fr-FR" sz="8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Minatec Campus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17 avenue des Martyrs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38054 Grenoble Cedex </a:t>
            </a:r>
            <a:r>
              <a:rPr lang="fr-FR" sz="800" dirty="0" smtClean="0">
                <a:solidFill>
                  <a:schemeClr val="accent2"/>
                </a:solidFill>
              </a:rPr>
              <a:t>| </a:t>
            </a:r>
            <a:r>
              <a:rPr lang="fr-FR" sz="800" dirty="0" smtClean="0">
                <a:solidFill>
                  <a:schemeClr val="bg1"/>
                </a:solidFill>
              </a:rPr>
              <a:t>France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chemeClr val="accent2"/>
                </a:solidFill>
              </a:rPr>
              <a:t>www.leti-cea.com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655840" y="5885456"/>
            <a:ext cx="360000" cy="36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1" name="Image 20" descr="Résultat de recherche d'images pour &quot;leti carnot&quot;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2" y="6046688"/>
            <a:ext cx="1076325" cy="43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3060098" y="6563910"/>
            <a:ext cx="8684964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Nom événement | Nom Prénom | Date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1829082" y="6563910"/>
            <a:ext cx="1088628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021"/>
            <a:ext cx="997200" cy="8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Le sel en +\Realisations\TBWA\120117 Microelectronics\ST_Bloc marque_Qi_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4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751851" y="5336170"/>
            <a:ext cx="6972789" cy="923330"/>
          </a:xfrm>
        </p:spPr>
        <p:txBody>
          <a:bodyPr/>
          <a:lstStyle/>
          <a:p>
            <a:pPr algn="r"/>
            <a:r>
              <a:rPr lang="fr-FR" dirty="0" smtClean="0"/>
              <a:t>ISSW2020 | </a:t>
            </a:r>
            <a:r>
              <a:rPr lang="fr-FR" dirty="0" err="1" smtClean="0"/>
              <a:t>June</a:t>
            </a:r>
            <a:r>
              <a:rPr lang="fr-FR" dirty="0" smtClean="0"/>
              <a:t> 8th, 2020</a:t>
            </a:r>
          </a:p>
          <a:p>
            <a:pPr algn="r"/>
            <a:endParaRPr lang="fr-FR" dirty="0"/>
          </a:p>
          <a:p>
            <a:pPr algn="r"/>
            <a:r>
              <a:rPr lang="fr-FR" b="1" dirty="0"/>
              <a:t>Norbert </a:t>
            </a:r>
            <a:r>
              <a:rPr lang="fr-FR" b="1" dirty="0" err="1"/>
              <a:t>Moussy</a:t>
            </a:r>
            <a:r>
              <a:rPr lang="fr-FR" b="1" dirty="0"/>
              <a:t> </a:t>
            </a:r>
            <a:r>
              <a:rPr lang="fr-FR" dirty="0" smtClean="0"/>
              <a:t>, </a:t>
            </a:r>
            <a:r>
              <a:rPr lang="en-US" b="1" dirty="0" smtClean="0"/>
              <a:t>Lucie </a:t>
            </a:r>
            <a:r>
              <a:rPr lang="en-US" b="1" dirty="0"/>
              <a:t>DILHAN</a:t>
            </a:r>
            <a:r>
              <a:rPr lang="en-US" dirty="0"/>
              <a:t>, Jérôme VAILLANT, Alain OSTROVSKY, </a:t>
            </a:r>
            <a:endParaRPr lang="en-US" dirty="0" smtClean="0"/>
          </a:p>
          <a:p>
            <a:pPr algn="r"/>
            <a:r>
              <a:rPr lang="en-US" dirty="0" smtClean="0"/>
              <a:t>Lilian </a:t>
            </a:r>
            <a:r>
              <a:rPr lang="en-US" dirty="0"/>
              <a:t>MASAROTTO, </a:t>
            </a:r>
            <a:r>
              <a:rPr lang="en-US" dirty="0" smtClean="0"/>
              <a:t>Céline </a:t>
            </a:r>
            <a:r>
              <a:rPr lang="en-US" dirty="0"/>
              <a:t>PICHARD, Romain PAQUET</a:t>
            </a:r>
          </a:p>
          <a:p>
            <a:pPr algn="r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Planar</a:t>
            </a:r>
            <a:r>
              <a:rPr lang="fr-FR" dirty="0" smtClean="0"/>
              <a:t> microlenses for SPAD </a:t>
            </a:r>
            <a:r>
              <a:rPr lang="fr-FR" dirty="0" err="1" smtClean="0"/>
              <a:t>sensors</a:t>
            </a:r>
            <a:endParaRPr lang="fr-FR" dirty="0"/>
          </a:p>
        </p:txBody>
      </p:sp>
      <p:pic>
        <p:nvPicPr>
          <p:cNvPr id="6" name="Picture 4" descr="D:\Le sel en +\Realisations\TBWA\120117 Microelectronics\ST_Bloc marque_Qi_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661248"/>
            <a:ext cx="2448000" cy="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88" y="5661248"/>
            <a:ext cx="1180210" cy="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Simulated performances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2367025" y="136692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None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54410" y="136692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Melted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71231" y="136692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FZP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181057" y="136692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Meta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28800"/>
            <a:ext cx="2160000" cy="1808175"/>
          </a:xfrm>
          <a:prstGeom prst="rect">
            <a:avLst/>
          </a:prstGeom>
          <a:ln w="12700">
            <a:solidFill>
              <a:srgbClr val="39A9DC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74" y="1632464"/>
            <a:ext cx="2160000" cy="1800847"/>
          </a:xfrm>
          <a:prstGeom prst="rect">
            <a:avLst/>
          </a:prstGeom>
          <a:ln w="12700">
            <a:solidFill>
              <a:srgbClr val="E77119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5570" r="15350"/>
          <a:stretch/>
        </p:blipFill>
        <p:spPr>
          <a:xfrm>
            <a:off x="3811437" y="1626885"/>
            <a:ext cx="2196000" cy="1812004"/>
          </a:xfrm>
          <a:prstGeom prst="rect">
            <a:avLst/>
          </a:prstGeom>
          <a:ln w="12700">
            <a:solidFill>
              <a:srgbClr val="ECAF18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5570" r="15350"/>
          <a:stretch/>
        </p:blipFill>
        <p:spPr>
          <a:xfrm>
            <a:off x="8346110" y="1626885"/>
            <a:ext cx="2196000" cy="1812004"/>
          </a:xfrm>
          <a:prstGeom prst="rect">
            <a:avLst/>
          </a:prstGeom>
          <a:ln w="12700">
            <a:solidFill>
              <a:srgbClr val="9658A2"/>
            </a:solidFill>
          </a:ln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88007"/>
              </p:ext>
            </p:extLst>
          </p:nvPr>
        </p:nvGraphicFramePr>
        <p:xfrm>
          <a:off x="1447800" y="3933056"/>
          <a:ext cx="89289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25">
                  <a:extLst>
                    <a:ext uri="{9D8B030D-6E8A-4147-A177-3AD203B41FA5}">
                      <a16:colId xmlns:a16="http://schemas.microsoft.com/office/drawing/2014/main" val="2918242260"/>
                    </a:ext>
                  </a:extLst>
                </a:gridCol>
                <a:gridCol w="1782992">
                  <a:extLst>
                    <a:ext uri="{9D8B030D-6E8A-4147-A177-3AD203B41FA5}">
                      <a16:colId xmlns:a16="http://schemas.microsoft.com/office/drawing/2014/main" val="3384045324"/>
                    </a:ext>
                  </a:extLst>
                </a:gridCol>
                <a:gridCol w="1782992">
                  <a:extLst>
                    <a:ext uri="{9D8B030D-6E8A-4147-A177-3AD203B41FA5}">
                      <a16:colId xmlns:a16="http://schemas.microsoft.com/office/drawing/2014/main" val="3798956370"/>
                    </a:ext>
                  </a:extLst>
                </a:gridCol>
                <a:gridCol w="1782992">
                  <a:extLst>
                    <a:ext uri="{9D8B030D-6E8A-4147-A177-3AD203B41FA5}">
                      <a16:colId xmlns:a16="http://schemas.microsoft.com/office/drawing/2014/main" val="276307334"/>
                    </a:ext>
                  </a:extLst>
                </a:gridCol>
                <a:gridCol w="1782992">
                  <a:extLst>
                    <a:ext uri="{9D8B030D-6E8A-4147-A177-3AD203B41FA5}">
                      <a16:colId xmlns:a16="http://schemas.microsoft.com/office/drawing/2014/main" val="1148726803"/>
                    </a:ext>
                  </a:extLst>
                </a:gridCol>
              </a:tblGrid>
              <a:tr h="147406">
                <a:tc>
                  <a:txBody>
                    <a:bodyPr/>
                    <a:lstStyle/>
                    <a:p>
                      <a:pPr algn="l"/>
                      <a:r>
                        <a:rPr lang="fr-FR" sz="1400" dirty="0" err="1" smtClean="0">
                          <a:solidFill>
                            <a:sysClr val="windowText" lastClr="000000"/>
                          </a:solidFill>
                        </a:rPr>
                        <a:t>Microlens</a:t>
                      </a:r>
                      <a:r>
                        <a:rPr lang="fr-FR" sz="1400" dirty="0" smtClean="0">
                          <a:solidFill>
                            <a:sysClr val="windowText" lastClr="000000"/>
                          </a:solidFill>
                        </a:rPr>
                        <a:t> type</a:t>
                      </a: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66AAD7"/>
                          </a:solidFill>
                        </a:rPr>
                        <a:t>None</a:t>
                      </a:r>
                      <a:endParaRPr lang="fr-FR" sz="1400" dirty="0">
                        <a:solidFill>
                          <a:srgbClr val="66AAD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ECAF18"/>
                          </a:solidFill>
                        </a:rPr>
                        <a:t>FZP</a:t>
                      </a:r>
                      <a:endParaRPr lang="fr-FR" sz="1400" dirty="0">
                        <a:solidFill>
                          <a:srgbClr val="ECAF1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err="1" smtClean="0">
                          <a:solidFill>
                            <a:srgbClr val="E77119"/>
                          </a:solidFill>
                        </a:rPr>
                        <a:t>Melted</a:t>
                      </a:r>
                      <a:endParaRPr lang="fr-FR" sz="1400" dirty="0">
                        <a:solidFill>
                          <a:srgbClr val="E771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9658A2"/>
                          </a:solidFill>
                        </a:rPr>
                        <a:t>Meta</a:t>
                      </a:r>
                      <a:endParaRPr lang="fr-FR" sz="1400" dirty="0">
                        <a:solidFill>
                          <a:srgbClr val="9658A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4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err="1" smtClean="0">
                          <a:solidFill>
                            <a:sysClr val="windowText" lastClr="000000"/>
                          </a:solidFill>
                        </a:rPr>
                        <a:t>Simulated</a:t>
                      </a:r>
                      <a:r>
                        <a:rPr lang="fr-FR" sz="1400" dirty="0" smtClean="0">
                          <a:solidFill>
                            <a:sysClr val="windowText" lastClr="000000"/>
                          </a:solidFill>
                        </a:rPr>
                        <a:t> PDE (%)</a:t>
                      </a: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66AAD7"/>
                          </a:solidFill>
                        </a:rPr>
                        <a:t>2,2 ± 0,2 </a:t>
                      </a:r>
                      <a:endParaRPr lang="fr-FR" sz="1400" dirty="0">
                        <a:solidFill>
                          <a:srgbClr val="66AAD7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ECAF18"/>
                          </a:solidFill>
                        </a:rPr>
                        <a:t>2,6 ± 0,1</a:t>
                      </a:r>
                      <a:endParaRPr lang="fr-FR" sz="1400" dirty="0">
                        <a:solidFill>
                          <a:srgbClr val="ECAF18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E77119"/>
                          </a:solidFill>
                        </a:rPr>
                        <a:t>3,4 ± 0,2</a:t>
                      </a:r>
                      <a:endParaRPr lang="fr-FR" sz="1400" dirty="0">
                        <a:solidFill>
                          <a:srgbClr val="E77119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9658A2"/>
                          </a:solidFill>
                        </a:rPr>
                        <a:t>4,1 ± 0,1</a:t>
                      </a:r>
                      <a:endParaRPr lang="fr-FR" sz="1400" dirty="0">
                        <a:solidFill>
                          <a:srgbClr val="9658A2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4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err="1" smtClean="0">
                          <a:solidFill>
                            <a:sysClr val="windowText" lastClr="000000"/>
                          </a:solidFill>
                        </a:rPr>
                        <a:t>Average</a:t>
                      </a:r>
                      <a:r>
                        <a:rPr lang="fr-FR" sz="1400" dirty="0" smtClean="0">
                          <a:solidFill>
                            <a:sysClr val="windowText" lastClr="000000"/>
                          </a:solidFill>
                        </a:rPr>
                        <a:t> gain</a:t>
                      </a: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66AAD7"/>
                          </a:solidFill>
                        </a:rPr>
                        <a:t>–</a:t>
                      </a:r>
                      <a:endParaRPr lang="fr-FR" sz="1400" dirty="0">
                        <a:solidFill>
                          <a:srgbClr val="66AAD7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ECAF18"/>
                          </a:solidFill>
                        </a:rPr>
                        <a:t>x 1,2</a:t>
                      </a:r>
                      <a:endParaRPr lang="fr-FR" sz="1400" dirty="0">
                        <a:solidFill>
                          <a:srgbClr val="ECAF18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E77119"/>
                          </a:solidFill>
                        </a:rPr>
                        <a:t>x 1,5</a:t>
                      </a:r>
                      <a:endParaRPr lang="fr-FR" sz="1400" dirty="0">
                        <a:solidFill>
                          <a:srgbClr val="E77119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9658A2"/>
                          </a:solidFill>
                        </a:rPr>
                        <a:t>x1,8</a:t>
                      </a:r>
                      <a:endParaRPr lang="fr-FR" sz="1400" dirty="0">
                        <a:solidFill>
                          <a:srgbClr val="9658A2"/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5738"/>
                  </a:ext>
                </a:extLst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447800" y="4979536"/>
            <a:ext cx="3399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PDE: Photon Detection Efficiency on pixel pitch</a:t>
            </a:r>
            <a:endParaRPr lang="en-US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447800" y="5516967"/>
            <a:ext cx="596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Maximum gain  (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ff</a:t>
            </a:r>
            <a:r>
              <a:rPr lang="en-GB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=40%) =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pixel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S</a:t>
            </a:r>
            <a:r>
              <a:rPr lang="en-GB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 metal Shield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2,5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Characterization results</a:t>
            </a:r>
            <a:endParaRPr lang="en-GB" dirty="0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77" y="1049712"/>
            <a:ext cx="6084000" cy="3836390"/>
          </a:xfrm>
          <a:prstGeom prst="rect">
            <a:avLst/>
          </a:prstGeom>
        </p:spPr>
      </p:pic>
      <p:grpSp>
        <p:nvGrpSpPr>
          <p:cNvPr id="90" name="Groupe 89"/>
          <p:cNvGrpSpPr/>
          <p:nvPr/>
        </p:nvGrpSpPr>
        <p:grpSpPr>
          <a:xfrm>
            <a:off x="3367339" y="4987780"/>
            <a:ext cx="4777035" cy="1573645"/>
            <a:chOff x="3789106" y="5096872"/>
            <a:chExt cx="4777035" cy="1573645"/>
          </a:xfrm>
        </p:grpSpPr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200" y="5099928"/>
              <a:ext cx="1305941" cy="1258450"/>
            </a:xfrm>
            <a:prstGeom prst="rect">
              <a:avLst/>
            </a:prstGeom>
            <a:ln w="12700">
              <a:solidFill>
                <a:srgbClr val="E89875"/>
              </a:solidFill>
            </a:ln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60" y="5096872"/>
              <a:ext cx="1338948" cy="1264562"/>
            </a:xfrm>
            <a:prstGeom prst="rect">
              <a:avLst/>
            </a:prstGeom>
            <a:ln w="12700">
              <a:solidFill>
                <a:srgbClr val="F4D079"/>
              </a:solidFill>
            </a:ln>
          </p:spPr>
        </p:pic>
        <p:sp>
          <p:nvSpPr>
            <p:cNvPr id="93" name="Rectangle 92"/>
            <p:cNvSpPr/>
            <p:nvPr/>
          </p:nvSpPr>
          <p:spPr>
            <a:xfrm>
              <a:off x="5665948" y="6408907"/>
              <a:ext cx="10951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FZP microlens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87839" y="6408907"/>
              <a:ext cx="125066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Melted microlens</a:t>
              </a:r>
            </a:p>
          </p:txBody>
        </p:sp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106" y="5097353"/>
              <a:ext cx="1377762" cy="1263600"/>
            </a:xfrm>
            <a:prstGeom prst="rect">
              <a:avLst/>
            </a:prstGeom>
            <a:ln w="12700">
              <a:solidFill>
                <a:srgbClr val="66AAD7"/>
              </a:solidFill>
            </a:ln>
          </p:spPr>
        </p:pic>
        <p:sp>
          <p:nvSpPr>
            <p:cNvPr id="96" name="Rectangle 95"/>
            <p:cNvSpPr/>
            <p:nvPr/>
          </p:nvSpPr>
          <p:spPr>
            <a:xfrm>
              <a:off x="3973682" y="6408907"/>
              <a:ext cx="10086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No microlens</a:t>
              </a: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4230582" y="2151534"/>
            <a:ext cx="3925898" cy="2481081"/>
            <a:chOff x="3151024" y="2083148"/>
            <a:chExt cx="3925898" cy="2481081"/>
          </a:xfrm>
        </p:grpSpPr>
        <p:grpSp>
          <p:nvGrpSpPr>
            <p:cNvPr id="100" name="Groupe 99"/>
            <p:cNvGrpSpPr/>
            <p:nvPr/>
          </p:nvGrpSpPr>
          <p:grpSpPr>
            <a:xfrm>
              <a:off x="3151024" y="4362740"/>
              <a:ext cx="3134029" cy="201489"/>
              <a:chOff x="5235969" y="3669262"/>
              <a:chExt cx="2454365" cy="160313"/>
            </a:xfrm>
          </p:grpSpPr>
          <p:sp>
            <p:nvSpPr>
              <p:cNvPr id="103" name="Rectangle à coins arrondis 102"/>
              <p:cNvSpPr/>
              <p:nvPr/>
            </p:nvSpPr>
            <p:spPr>
              <a:xfrm>
                <a:off x="5235969" y="3669262"/>
                <a:ext cx="237627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66AAD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6167469" y="3669264"/>
                <a:ext cx="216025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ECAF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7452707" y="3671157"/>
                <a:ext cx="237627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E77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1" name="ZoneTexte 100"/>
            <p:cNvSpPr txBox="1"/>
            <p:nvPr/>
          </p:nvSpPr>
          <p:spPr>
            <a:xfrm>
              <a:off x="4586581" y="20831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49636"/>
                  </a:solidFill>
                  <a:effectLst/>
                  <a:uLnTx/>
                  <a:uFillTx/>
                </a:rPr>
                <a:t>X 1,4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353647" y="20831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7119"/>
                  </a:solidFill>
                  <a:effectLst/>
                  <a:uLnTx/>
                  <a:uFillTx/>
                </a:rPr>
                <a:t>X 1,9</a:t>
              </a:r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9327910" y="2943551"/>
            <a:ext cx="1875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Statistics: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Melted: 18 816 pixels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No lens: 5632 pixels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FZP : 2816 Pixels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9327910" y="2028423"/>
            <a:ext cx="1625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λ = 940 ± 5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Open at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f/2</a:t>
            </a: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1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Characterization results</a:t>
            </a:r>
            <a:endParaRPr lang="en-GB" dirty="0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77" y="1049712"/>
            <a:ext cx="6084000" cy="3836390"/>
          </a:xfrm>
          <a:prstGeom prst="rect">
            <a:avLst/>
          </a:prstGeom>
        </p:spPr>
      </p:pic>
      <p:grpSp>
        <p:nvGrpSpPr>
          <p:cNvPr id="90" name="Groupe 89"/>
          <p:cNvGrpSpPr/>
          <p:nvPr/>
        </p:nvGrpSpPr>
        <p:grpSpPr>
          <a:xfrm>
            <a:off x="3367339" y="4987780"/>
            <a:ext cx="4777035" cy="1573645"/>
            <a:chOff x="3789106" y="5096872"/>
            <a:chExt cx="4777035" cy="1573645"/>
          </a:xfrm>
        </p:grpSpPr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200" y="5099928"/>
              <a:ext cx="1305941" cy="1258450"/>
            </a:xfrm>
            <a:prstGeom prst="rect">
              <a:avLst/>
            </a:prstGeom>
            <a:ln w="12700">
              <a:solidFill>
                <a:srgbClr val="E89875"/>
              </a:solidFill>
            </a:ln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60" y="5096872"/>
              <a:ext cx="1338948" cy="1264562"/>
            </a:xfrm>
            <a:prstGeom prst="rect">
              <a:avLst/>
            </a:prstGeom>
            <a:ln w="12700">
              <a:solidFill>
                <a:srgbClr val="F4D079"/>
              </a:solidFill>
            </a:ln>
          </p:spPr>
        </p:pic>
        <p:sp>
          <p:nvSpPr>
            <p:cNvPr id="93" name="Rectangle 92"/>
            <p:cNvSpPr/>
            <p:nvPr/>
          </p:nvSpPr>
          <p:spPr>
            <a:xfrm>
              <a:off x="5665948" y="6408907"/>
              <a:ext cx="10951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FZP microlens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87839" y="6408907"/>
              <a:ext cx="125066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Melted microlens</a:t>
              </a:r>
            </a:p>
          </p:txBody>
        </p:sp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106" y="5097353"/>
              <a:ext cx="1377762" cy="1263600"/>
            </a:xfrm>
            <a:prstGeom prst="rect">
              <a:avLst/>
            </a:prstGeom>
            <a:ln w="12700">
              <a:solidFill>
                <a:srgbClr val="66AAD7"/>
              </a:solidFill>
            </a:ln>
          </p:spPr>
        </p:pic>
        <p:sp>
          <p:nvSpPr>
            <p:cNvPr id="96" name="Rectangle 95"/>
            <p:cNvSpPr/>
            <p:nvPr/>
          </p:nvSpPr>
          <p:spPr>
            <a:xfrm>
              <a:off x="3973682" y="6408907"/>
              <a:ext cx="10086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No microlens</a:t>
              </a:r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9327910" y="2943551"/>
            <a:ext cx="1875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Statistics: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Melted: 18 816 pixels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No lens: 5632 pixels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FZP : 2816 Pixels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9327910" y="2028423"/>
            <a:ext cx="1625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λ = 940 ± 5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Open at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f/2</a:t>
            </a: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e 98"/>
          <p:cNvGrpSpPr/>
          <p:nvPr/>
        </p:nvGrpSpPr>
        <p:grpSpPr>
          <a:xfrm>
            <a:off x="4230582" y="2151534"/>
            <a:ext cx="3925898" cy="2481081"/>
            <a:chOff x="3151024" y="2083148"/>
            <a:chExt cx="3925898" cy="2481081"/>
          </a:xfrm>
        </p:grpSpPr>
        <p:grpSp>
          <p:nvGrpSpPr>
            <p:cNvPr id="100" name="Groupe 99"/>
            <p:cNvGrpSpPr/>
            <p:nvPr/>
          </p:nvGrpSpPr>
          <p:grpSpPr>
            <a:xfrm>
              <a:off x="3151024" y="4362740"/>
              <a:ext cx="3134029" cy="201489"/>
              <a:chOff x="5235969" y="3669262"/>
              <a:chExt cx="2454365" cy="160313"/>
            </a:xfrm>
          </p:grpSpPr>
          <p:sp>
            <p:nvSpPr>
              <p:cNvPr id="103" name="Rectangle à coins arrondis 102"/>
              <p:cNvSpPr/>
              <p:nvPr/>
            </p:nvSpPr>
            <p:spPr>
              <a:xfrm>
                <a:off x="5235969" y="3669262"/>
                <a:ext cx="237627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66AAD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6167469" y="3669264"/>
                <a:ext cx="216025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ECAF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7452707" y="3671157"/>
                <a:ext cx="237627" cy="1584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E77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1" name="ZoneTexte 100"/>
            <p:cNvSpPr txBox="1"/>
            <p:nvPr/>
          </p:nvSpPr>
          <p:spPr>
            <a:xfrm>
              <a:off x="4586581" y="20831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49636"/>
                  </a:solidFill>
                  <a:effectLst/>
                  <a:uLnTx/>
                  <a:uFillTx/>
                </a:rPr>
                <a:t>X 1,4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353647" y="20831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7119"/>
                  </a:solidFill>
                  <a:effectLst/>
                  <a:uLnTx/>
                  <a:uFillTx/>
                </a:rPr>
                <a:t>X 1,9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122293" y="4355170"/>
            <a:ext cx="997091" cy="1627368"/>
            <a:chOff x="3862944" y="4525597"/>
            <a:chExt cx="997091" cy="1627368"/>
          </a:xfrm>
        </p:grpSpPr>
        <p:sp>
          <p:nvSpPr>
            <p:cNvPr id="30" name="Rectangle 29"/>
            <p:cNvSpPr/>
            <p:nvPr/>
          </p:nvSpPr>
          <p:spPr>
            <a:xfrm>
              <a:off x="4276666" y="5514057"/>
              <a:ext cx="583369" cy="638908"/>
            </a:xfrm>
            <a:prstGeom prst="rect">
              <a:avLst/>
            </a:prstGeom>
            <a:solidFill>
              <a:srgbClr val="D4007A">
                <a:alpha val="49020"/>
              </a:srgbClr>
            </a:solidFill>
            <a:ln w="25400" cap="flat" cmpd="sng" algn="ctr">
              <a:solidFill>
                <a:srgbClr val="D4007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26080" y="5684086"/>
              <a:ext cx="284540" cy="300421"/>
            </a:xfrm>
            <a:prstGeom prst="rect">
              <a:avLst/>
            </a:prstGeom>
            <a:solidFill>
              <a:srgbClr val="BBCC00">
                <a:alpha val="69804"/>
              </a:srgbClr>
            </a:solidFill>
            <a:ln w="25400" cap="flat" cmpd="sng" algn="ctr">
              <a:solidFill>
                <a:srgbClr val="BBC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2" name="Connecteur droit avec flèche 31"/>
            <p:cNvCxnSpPr>
              <a:endCxn id="33" idx="1"/>
            </p:cNvCxnSpPr>
            <p:nvPr/>
          </p:nvCxnSpPr>
          <p:spPr>
            <a:xfrm flipH="1" flipV="1">
              <a:off x="4148056" y="4737279"/>
              <a:ext cx="128610" cy="776778"/>
            </a:xfrm>
            <a:prstGeom prst="straightConnector1">
              <a:avLst/>
            </a:prstGeom>
            <a:noFill/>
            <a:ln w="28575" cap="flat" cmpd="sng" algn="ctr">
              <a:solidFill>
                <a:srgbClr val="D4007A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3" name="Accolade ouvrante 32"/>
            <p:cNvSpPr/>
            <p:nvPr/>
          </p:nvSpPr>
          <p:spPr>
            <a:xfrm rot="16200000">
              <a:off x="4042214" y="4346327"/>
              <a:ext cx="211682" cy="570221"/>
            </a:xfrm>
            <a:prstGeom prst="leftBrace">
              <a:avLst>
                <a:gd name="adj1" fmla="val 34206"/>
                <a:gd name="adj2" fmla="val 50000"/>
              </a:avLst>
            </a:prstGeom>
            <a:noFill/>
            <a:ln w="28575" cap="flat" cmpd="sng" algn="ctr">
              <a:solidFill>
                <a:srgbClr val="D4007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Accolade ouvrante 33"/>
            <p:cNvSpPr/>
            <p:nvPr/>
          </p:nvSpPr>
          <p:spPr>
            <a:xfrm rot="16200000">
              <a:off x="4518816" y="4469327"/>
              <a:ext cx="211682" cy="326740"/>
            </a:xfrm>
            <a:prstGeom prst="leftBrace">
              <a:avLst>
                <a:gd name="adj1" fmla="val 19207"/>
                <a:gd name="adj2" fmla="val 50000"/>
              </a:avLst>
            </a:prstGeom>
            <a:noFill/>
            <a:ln w="28575" cap="flat" cmpd="sng" algn="ctr">
              <a:solidFill>
                <a:srgbClr val="BBC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" name="Connecteur droit 34"/>
            <p:cNvCxnSpPr>
              <a:stCxn id="34" idx="1"/>
              <a:endCxn id="31" idx="0"/>
            </p:cNvCxnSpPr>
            <p:nvPr/>
          </p:nvCxnSpPr>
          <p:spPr>
            <a:xfrm flipH="1">
              <a:off x="4568350" y="4738538"/>
              <a:ext cx="56307" cy="945548"/>
            </a:xfrm>
            <a:prstGeom prst="line">
              <a:avLst/>
            </a:prstGeom>
            <a:noFill/>
            <a:ln w="28575" cap="flat" cmpd="sng" algn="ctr">
              <a:solidFill>
                <a:srgbClr val="BBCC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023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ISSW2020| Norbert Moussy | June 8</a:t>
            </a:r>
            <a:r>
              <a:rPr lang="en-GB" baseline="30000" noProof="0" smtClean="0"/>
              <a:t>th</a:t>
            </a:r>
            <a:r>
              <a:rPr lang="en-GB" noProof="0" smtClean="0"/>
              <a:t>, 2020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911425" y="1176181"/>
            <a:ext cx="7533780" cy="3581934"/>
          </a:xfrm>
        </p:spPr>
        <p:txBody>
          <a:bodyPr/>
          <a:lstStyle/>
          <a:p>
            <a:r>
              <a:rPr lang="en-US" dirty="0" smtClean="0"/>
              <a:t>Tested SPAD </a:t>
            </a:r>
            <a:r>
              <a:rPr lang="en-US" dirty="0"/>
              <a:t>arrays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Isolated SPADs 21.6 µm pitch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 SPAD (2x2 SPAD)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pixels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Microlens on total pitch not available in reflow process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 axis optical center</a:t>
            </a: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results on large pitch arrays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626257"/>
            <a:ext cx="2659282" cy="26592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45" y="2611190"/>
            <a:ext cx="2674349" cy="26743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35939" y="5285539"/>
            <a:ext cx="244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Isolated SPAD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21.6 µm pitch, 5%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ff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4.7 µm metal shield opening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81645" y="5285539"/>
            <a:ext cx="2449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Quad SPAD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2x2 SPAD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macropixel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21.6 µm pitch, 12%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ff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7.5 µm metal shield opening</a:t>
            </a:r>
          </a:p>
        </p:txBody>
      </p:sp>
      <p:pic>
        <p:nvPicPr>
          <p:cNvPr id="13" name="Picture 3" descr="D:\Le sel en +\Realisations\TBWA\120117 Microelectronics\ST_Bloc marque_Qi_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02" y="1977858"/>
            <a:ext cx="4045497" cy="2633088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10665666" y="385321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635539" y="3667962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x 2,4</a:t>
            </a:r>
            <a:endParaRPr lang="en-GB" sz="11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9111617" y="2487232"/>
            <a:ext cx="0" cy="1507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081490" y="2301979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x 5,3</a:t>
            </a:r>
            <a:endParaRPr lang="en-GB" sz="1100" dirty="0"/>
          </a:p>
        </p:txBody>
      </p:sp>
      <p:sp>
        <p:nvSpPr>
          <p:cNvPr id="22" name="Rectangle 21"/>
          <p:cNvSpPr/>
          <p:nvPr/>
        </p:nvSpPr>
        <p:spPr>
          <a:xfrm>
            <a:off x="10292218" y="3086109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1F497D"/>
                </a:solidFill>
              </a:rPr>
              <a:t>Isolated SPAD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47566"/>
              </p:ext>
            </p:extLst>
          </p:nvPr>
        </p:nvGraphicFramePr>
        <p:xfrm>
          <a:off x="8077790" y="4917390"/>
          <a:ext cx="3634834" cy="99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62">
                  <a:extLst>
                    <a:ext uri="{9D8B030D-6E8A-4147-A177-3AD203B41FA5}">
                      <a16:colId xmlns:a16="http://schemas.microsoft.com/office/drawing/2014/main" val="29182422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840453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98404686"/>
                    </a:ext>
                  </a:extLst>
                </a:gridCol>
              </a:tblGrid>
              <a:tr h="14740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FZP µ</a:t>
                      </a:r>
                      <a:r>
                        <a:rPr lang="fr-FR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lens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Gain @ 940 nm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</a:t>
                      </a:r>
                      <a:r>
                        <a:rPr lang="fr-FR" sz="1400" baseline="-25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pixel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 </a:t>
                      </a:r>
                      <a:r>
                        <a:rPr lang="fr-FR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/S</a:t>
                      </a:r>
                      <a:r>
                        <a:rPr lang="fr-FR" sz="14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SPAD</a:t>
                      </a:r>
                      <a:endParaRPr lang="fr-F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426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Isolated</a:t>
                      </a:r>
                      <a:r>
                        <a:rPr lang="fr-F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SPAD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x 2,4 ±0,1</a:t>
                      </a:r>
                      <a:endParaRPr lang="fr-F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endParaRPr lang="fr-F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9280" marR="129280" marT="64640" marB="646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57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Quad</a:t>
                      </a:r>
                      <a:r>
                        <a:rPr lang="fr-F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SPAD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x 1,7 ±0,1</a:t>
                      </a: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129280" marR="129280" marT="64640" marB="6464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02924"/>
                  </a:ext>
                </a:extLst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9455993" y="5919577"/>
            <a:ext cx="2385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*Presence of metals in light path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ISSW2020 | Norbert </a:t>
            </a:r>
            <a:r>
              <a:rPr lang="en-GB" dirty="0" err="1" smtClean="0"/>
              <a:t>Moussy</a:t>
            </a:r>
            <a:r>
              <a:rPr lang="en-GB" dirty="0" smtClean="0"/>
              <a:t> | June 8</a:t>
            </a:r>
            <a:r>
              <a:rPr lang="en-GB" baseline="30000" dirty="0" smtClean="0"/>
              <a:t>th</a:t>
            </a:r>
            <a:r>
              <a:rPr lang="en-GB" dirty="0" smtClean="0"/>
              <a:t>, 2020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271464" y="1124744"/>
            <a:ext cx="10558586" cy="4464496"/>
          </a:xfrm>
        </p:spPr>
        <p:txBody>
          <a:bodyPr/>
          <a:lstStyle/>
          <a:p>
            <a:r>
              <a:rPr lang="en-US" sz="2400" dirty="0"/>
              <a:t>Planar microlens </a:t>
            </a:r>
            <a:endParaRPr lang="en-US" sz="2400" dirty="0" smtClean="0"/>
          </a:p>
          <a:p>
            <a:pPr lvl="1"/>
            <a:r>
              <a:rPr lang="en-US" sz="2000" dirty="0"/>
              <a:t>Some process and stability advantages</a:t>
            </a:r>
          </a:p>
          <a:p>
            <a:pPr lvl="1"/>
            <a:r>
              <a:rPr lang="en-US" sz="2000" dirty="0"/>
              <a:t>Predictive </a:t>
            </a:r>
            <a:r>
              <a:rPr lang="en-US" sz="2000" dirty="0"/>
              <a:t>simulations</a:t>
            </a:r>
            <a:r>
              <a:rPr lang="en-US" sz="2000" dirty="0"/>
              <a:t> </a:t>
            </a:r>
            <a:r>
              <a:rPr lang="en-US" sz="2000" dirty="0" smtClean="0"/>
              <a:t>: Require </a:t>
            </a:r>
            <a:r>
              <a:rPr lang="en-US" sz="2000" dirty="0"/>
              <a:t>a tight description of stack materials and </a:t>
            </a:r>
            <a:r>
              <a:rPr lang="en-US" sz="2000" dirty="0" smtClean="0"/>
              <a:t>layout</a:t>
            </a:r>
            <a:br>
              <a:rPr lang="en-US" sz="2000" dirty="0" smtClean="0"/>
            </a:br>
            <a:r>
              <a:rPr lang="en-US" sz="2000" dirty="0" smtClean="0"/>
              <a:t>(f/2 </a:t>
            </a:r>
            <a:r>
              <a:rPr lang="en-US" sz="2000" dirty="0"/>
              <a:t>aperture, neighborhood to be </a:t>
            </a:r>
            <a:r>
              <a:rPr lang="en-US" sz="2000" dirty="0" smtClean="0"/>
              <a:t>included)</a:t>
            </a:r>
          </a:p>
          <a:p>
            <a:pPr lvl="1"/>
            <a:r>
              <a:rPr lang="en-US" sz="2000" dirty="0" smtClean="0"/>
              <a:t>Arbitrary lens shape</a:t>
            </a:r>
          </a:p>
          <a:p>
            <a:pPr lvl="1"/>
            <a:r>
              <a:rPr lang="en-US" sz="2000" dirty="0" smtClean="0"/>
              <a:t>Low limit ~5 µm pitch, large pitch must be confirmed</a:t>
            </a:r>
          </a:p>
          <a:p>
            <a:pPr lvl="1"/>
            <a:r>
              <a:rPr lang="en-US" sz="2000" dirty="0" smtClean="0"/>
              <a:t>940 nm much more difficult than 850 nm wavelength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FZP microlens</a:t>
            </a:r>
          </a:p>
          <a:p>
            <a:pPr lvl="1"/>
            <a:r>
              <a:rPr lang="en-US" sz="2000" dirty="0"/>
              <a:t>Gain lower than melted </a:t>
            </a:r>
            <a:r>
              <a:rPr lang="en-US" sz="2000" dirty="0" smtClean="0"/>
              <a:t>microlens</a:t>
            </a:r>
          </a:p>
          <a:p>
            <a:pPr lvl="1"/>
            <a:r>
              <a:rPr lang="en-US" sz="2000" dirty="0" smtClean="0"/>
              <a:t>Process </a:t>
            </a:r>
            <a:r>
              <a:rPr lang="en-US" sz="2000" dirty="0"/>
              <a:t>successfully </a:t>
            </a:r>
            <a:r>
              <a:rPr lang="en-US" sz="2000" dirty="0" smtClean="0"/>
              <a:t>developed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Metamicrolens</a:t>
            </a:r>
            <a:endParaRPr lang="en-US" sz="2400" dirty="0"/>
          </a:p>
          <a:p>
            <a:pPr lvl="1"/>
            <a:r>
              <a:rPr lang="en-US" sz="2000" dirty="0"/>
              <a:t>Gain </a:t>
            </a:r>
            <a:r>
              <a:rPr lang="en-US" sz="2000" dirty="0" smtClean="0"/>
              <a:t>should be close </a:t>
            </a:r>
            <a:r>
              <a:rPr lang="en-US" sz="2000" dirty="0"/>
              <a:t>to melted </a:t>
            </a:r>
            <a:r>
              <a:rPr lang="en-US" sz="2000" dirty="0" smtClean="0"/>
              <a:t>microlens</a:t>
            </a:r>
          </a:p>
          <a:p>
            <a:pPr lvl="1"/>
            <a:r>
              <a:rPr lang="en-US" sz="2000" dirty="0" smtClean="0"/>
              <a:t>Process </a:t>
            </a:r>
            <a:r>
              <a:rPr lang="en-US" sz="2000" dirty="0"/>
              <a:t>under development</a:t>
            </a:r>
          </a:p>
          <a:p>
            <a:endParaRPr lang="en-GB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648083"/>
              </p:ext>
            </p:extLst>
          </p:nvPr>
        </p:nvGraphicFramePr>
        <p:xfrm>
          <a:off x="7937327" y="3645024"/>
          <a:ext cx="3892723" cy="26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18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ISSW2020 | Norbert </a:t>
            </a:r>
            <a:r>
              <a:rPr lang="en-GB" noProof="0" dirty="0" err="1" smtClean="0"/>
              <a:t>Moussy</a:t>
            </a:r>
            <a:r>
              <a:rPr lang="en-GB" noProof="0" dirty="0" smtClean="0"/>
              <a:t> | June 8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, 2020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99456" y="1257300"/>
            <a:ext cx="10630594" cy="505202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SPAD </a:t>
            </a:r>
            <a:r>
              <a:rPr lang="en-US" sz="2000" dirty="0" smtClean="0"/>
              <a:t>array </a:t>
            </a:r>
            <a:r>
              <a:rPr lang="en-US" sz="2000" dirty="0"/>
              <a:t>and melted microlens</a:t>
            </a:r>
          </a:p>
          <a:p>
            <a:pPr lvl="1"/>
            <a:r>
              <a:rPr lang="en-US" sz="2000" dirty="0"/>
              <a:t>Towards planar </a:t>
            </a:r>
            <a:r>
              <a:rPr lang="en-US" sz="2000" dirty="0" smtClean="0"/>
              <a:t>microlenses</a:t>
            </a:r>
          </a:p>
          <a:p>
            <a:pPr lvl="1"/>
            <a:endParaRPr lang="en-US" sz="2000" dirty="0"/>
          </a:p>
          <a:p>
            <a:r>
              <a:rPr lang="en-US" sz="2400" dirty="0"/>
              <a:t>Planar microlenses</a:t>
            </a:r>
          </a:p>
          <a:p>
            <a:pPr lvl="1"/>
            <a:r>
              <a:rPr lang="en-US" sz="2000" dirty="0"/>
              <a:t>Theory basics</a:t>
            </a:r>
          </a:p>
          <a:p>
            <a:pPr lvl="1"/>
            <a:r>
              <a:rPr lang="en-US" sz="2000" dirty="0"/>
              <a:t>Process</a:t>
            </a:r>
          </a:p>
          <a:p>
            <a:pPr lvl="1"/>
            <a:r>
              <a:rPr lang="en-US" sz="2000" dirty="0"/>
              <a:t>Simulations</a:t>
            </a:r>
          </a:p>
          <a:p>
            <a:pPr lvl="1"/>
            <a:r>
              <a:rPr lang="en-US" sz="2000" dirty="0"/>
              <a:t>Characterization </a:t>
            </a:r>
            <a:r>
              <a:rPr lang="en-US" sz="2000" dirty="0" smtClean="0"/>
              <a:t>results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Conclusion</a:t>
            </a:r>
            <a:endParaRPr lang="en-US" sz="2400" dirty="0"/>
          </a:p>
          <a:p>
            <a:pPr marL="355600" lvl="1" indent="0">
              <a:buNone/>
            </a:pPr>
            <a:endParaRPr lang="en-US" sz="2000" dirty="0"/>
          </a:p>
          <a:p>
            <a:endParaRPr lang="en-GB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pic>
        <p:nvPicPr>
          <p:cNvPr id="5" name="Picture 3" descr="D:\Le sel en +\Realisations\TBWA\120117 Microelectronics\ST_Bloc marque_Qi_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9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ISSW2020 | </a:t>
            </a:r>
            <a:r>
              <a:rPr lang="en-GB" dirty="0"/>
              <a:t>Norbert </a:t>
            </a:r>
            <a:r>
              <a:rPr lang="en-GB" dirty="0" err="1"/>
              <a:t>Moussy</a:t>
            </a:r>
            <a:r>
              <a:rPr lang="en-GB" dirty="0"/>
              <a:t> | June 8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84442" y="1257300"/>
            <a:ext cx="10645608" cy="2152285"/>
          </a:xfrm>
        </p:spPr>
        <p:txBody>
          <a:bodyPr/>
          <a:lstStyle/>
          <a:p>
            <a:r>
              <a:rPr lang="en-US" dirty="0"/>
              <a:t>SPAD array with standard melted microlens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4x4 SPADs pixels 10.18 µm pitch to form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macropixel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STMicroelectronics C40 CMOS technology</a:t>
            </a: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78" y="980728"/>
            <a:ext cx="3269881" cy="1824792"/>
          </a:xfrm>
          <a:prstGeom prst="rect">
            <a:avLst/>
          </a:prstGeom>
          <a:ln>
            <a:solidFill>
              <a:srgbClr val="D4007A"/>
            </a:solidFill>
          </a:ln>
        </p:spPr>
      </p:pic>
      <p:sp>
        <p:nvSpPr>
          <p:cNvPr id="30" name="ZoneTexte 29"/>
          <p:cNvSpPr txBox="1"/>
          <p:nvPr/>
        </p:nvSpPr>
        <p:spPr>
          <a:xfrm>
            <a:off x="7809417" y="2852936"/>
            <a:ext cx="3724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Cross-section of 2 SPAD pixels with melted microlens [3]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1760623" y="1893124"/>
            <a:ext cx="6214355" cy="3028154"/>
            <a:chOff x="323528" y="1746187"/>
            <a:chExt cx="6575996" cy="3237077"/>
          </a:xfrm>
        </p:grpSpPr>
        <p:grpSp>
          <p:nvGrpSpPr>
            <p:cNvPr id="32" name="Groupe 31"/>
            <p:cNvGrpSpPr/>
            <p:nvPr/>
          </p:nvGrpSpPr>
          <p:grpSpPr>
            <a:xfrm>
              <a:off x="323528" y="2300163"/>
              <a:ext cx="5184847" cy="2683101"/>
              <a:chOff x="251520" y="1383887"/>
              <a:chExt cx="5184847" cy="2683101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251520" y="1712347"/>
                <a:ext cx="5056311" cy="2354641"/>
                <a:chOff x="3851329" y="4002800"/>
                <a:chExt cx="5056311" cy="2354641"/>
              </a:xfrm>
            </p:grpSpPr>
            <p:pic>
              <p:nvPicPr>
                <p:cNvPr id="38" name="Image 3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329" y="4005064"/>
                  <a:ext cx="2538995" cy="2352377"/>
                </a:xfrm>
                <a:prstGeom prst="rect">
                  <a:avLst/>
                </a:prstGeom>
              </p:spPr>
            </p:pic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2772" y="4002800"/>
                  <a:ext cx="2414868" cy="2350800"/>
                </a:xfrm>
                <a:prstGeom prst="rect">
                  <a:avLst/>
                </a:prstGeom>
              </p:spPr>
            </p:pic>
          </p:grpSp>
          <p:sp>
            <p:nvSpPr>
              <p:cNvPr id="37" name="ZoneTexte 36"/>
              <p:cNvSpPr txBox="1"/>
              <p:nvPr/>
            </p:nvSpPr>
            <p:spPr>
              <a:xfrm>
                <a:off x="2764426" y="1383887"/>
                <a:ext cx="2671941" cy="27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Macropixel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 with melted microlens</a:t>
                </a:r>
              </a:p>
            </p:txBody>
          </p:sp>
        </p:grpSp>
        <p:cxnSp>
          <p:nvCxnSpPr>
            <p:cNvPr id="33" name="Connecteur droit 32"/>
            <p:cNvCxnSpPr/>
            <p:nvPr/>
          </p:nvCxnSpPr>
          <p:spPr>
            <a:xfrm flipV="1">
              <a:off x="4131417" y="3745949"/>
              <a:ext cx="951097" cy="28800"/>
            </a:xfrm>
            <a:prstGeom prst="line">
              <a:avLst/>
            </a:prstGeom>
            <a:noFill/>
            <a:ln w="38100" cap="flat" cmpd="sng" algn="ctr">
              <a:solidFill>
                <a:srgbClr val="D4007A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" name="Connecteur droit avec flèche 33"/>
            <p:cNvCxnSpPr>
              <a:stCxn id="29" idx="1"/>
            </p:cNvCxnSpPr>
            <p:nvPr/>
          </p:nvCxnSpPr>
          <p:spPr>
            <a:xfrm flipH="1">
              <a:off x="5082514" y="1746187"/>
              <a:ext cx="1817010" cy="1999762"/>
            </a:xfrm>
            <a:prstGeom prst="straightConnector1">
              <a:avLst/>
            </a:prstGeom>
            <a:noFill/>
            <a:ln w="19050" cap="flat" cmpd="sng" algn="ctr">
              <a:solidFill>
                <a:srgbClr val="D4007A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</p:grpSp>
      <p:cxnSp>
        <p:nvCxnSpPr>
          <p:cNvPr id="40" name="Connecteur en arc 39"/>
          <p:cNvCxnSpPr>
            <a:stCxn id="38" idx="2"/>
            <a:endCxn id="39" idx="2"/>
          </p:cNvCxnSpPr>
          <p:nvPr/>
        </p:nvCxnSpPr>
        <p:spPr>
          <a:xfrm rot="5400000" flipH="1" flipV="1">
            <a:off x="4177273" y="3700716"/>
            <a:ext cx="3593" cy="2437529"/>
          </a:xfrm>
          <a:prstGeom prst="curvedConnector3">
            <a:avLst>
              <a:gd name="adj1" fmla="val -8801280"/>
            </a:avLst>
          </a:prstGeom>
          <a:noFill/>
          <a:ln w="28575" cap="flat" cmpd="sng" algn="ctr">
            <a:solidFill>
              <a:srgbClr val="13235B"/>
            </a:solidFill>
            <a:prstDash val="solid"/>
            <a:tailEnd type="triangle"/>
          </a:ln>
          <a:effectLst/>
        </p:spPr>
      </p:cxnSp>
      <p:sp>
        <p:nvSpPr>
          <p:cNvPr id="41" name="ZoneTexte 40"/>
          <p:cNvSpPr txBox="1"/>
          <p:nvPr/>
        </p:nvSpPr>
        <p:spPr>
          <a:xfrm>
            <a:off x="3443932" y="5240516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Fill-factor +30% [2]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2826675" y="3573169"/>
            <a:ext cx="144000" cy="1620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67275" y="3518076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156395" y="3668851"/>
            <a:ext cx="216000" cy="2304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840485" y="5713365"/>
            <a:ext cx="216000" cy="2304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32138" y="5694456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Light-collecting surface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17085" y="6018864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050469" y="601886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Pixel surface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32637" y="3644242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166385" y="4324223"/>
            <a:ext cx="600890" cy="78819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5" name="ZoneTexte 54"/>
          <p:cNvSpPr txBox="1"/>
          <p:nvPr/>
        </p:nvSpPr>
        <p:spPr>
          <a:xfrm>
            <a:off x="960064" y="5081489"/>
            <a:ext cx="2239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Metal shielding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07200" y="603554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[1] G. </a:t>
            </a:r>
            <a:r>
              <a:rPr kumimoji="0" lang="en-US" sz="9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Intermite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et al, Enhancing the Fill-Factor of CMOS SPAD Arrays Using Microlens Integration, Proceedings of SPIE, Vol. 9504 (2015).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[2] S. Pellegrini, International SPAD Sensor Workshop (2018).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[3] High-Performance </a:t>
            </a:r>
            <a:r>
              <a:rPr kumimoji="0" lang="en-US" sz="9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Nanophotonic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Simulation Software, http://www.lumerical.com/.</a:t>
            </a:r>
          </a:p>
        </p:txBody>
      </p:sp>
      <p:pic>
        <p:nvPicPr>
          <p:cNvPr id="60" name="Picture 3" descr="D:\Le sel en +\Realisations\TBWA\120117 Microelectronics\ST_Bloc marque_Qi_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1611652" y="2404227"/>
            <a:ext cx="2697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Macropixel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without microlens (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ff</a:t>
            </a:r>
            <a:r>
              <a:rPr kumimoji="0" lang="en-GB" sz="11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~ 40%)</a:t>
            </a:r>
          </a:p>
        </p:txBody>
      </p:sp>
    </p:spTree>
    <p:extLst>
      <p:ext uri="{BB962C8B-B14F-4D97-AF65-F5344CB8AC3E}">
        <p14:creationId xmlns:p14="http://schemas.microsoft.com/office/powerpoint/2010/main" val="13825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ISSW2020 | </a:t>
            </a:r>
            <a:r>
              <a:rPr lang="en-GB" dirty="0"/>
              <a:t>Norbert </a:t>
            </a:r>
            <a:r>
              <a:rPr lang="en-GB" dirty="0" err="1"/>
              <a:t>Moussy</a:t>
            </a:r>
            <a:r>
              <a:rPr lang="en-GB" dirty="0"/>
              <a:t> | June 8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84442" y="1257300"/>
            <a:ext cx="10645608" cy="2152285"/>
          </a:xfrm>
        </p:spPr>
        <p:txBody>
          <a:bodyPr/>
          <a:lstStyle/>
          <a:p>
            <a:r>
              <a:rPr lang="en-US" dirty="0"/>
              <a:t>SPAD array with standard melted microlens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4x4 SPADs pixels 10.18 µm pitch to form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macropixel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STMicroelectronics C40 CMOS technology</a:t>
            </a: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611652" y="2404228"/>
            <a:ext cx="5048682" cy="2517051"/>
            <a:chOff x="165887" y="2292553"/>
            <a:chExt cx="5342488" cy="2690711"/>
          </a:xfrm>
        </p:grpSpPr>
        <p:grpSp>
          <p:nvGrpSpPr>
            <p:cNvPr id="32" name="Groupe 31"/>
            <p:cNvGrpSpPr/>
            <p:nvPr/>
          </p:nvGrpSpPr>
          <p:grpSpPr>
            <a:xfrm>
              <a:off x="165887" y="2292553"/>
              <a:ext cx="5342488" cy="2690711"/>
              <a:chOff x="93879" y="1376277"/>
              <a:chExt cx="5342488" cy="2690711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251520" y="1712347"/>
                <a:ext cx="5056311" cy="2354641"/>
                <a:chOff x="3851329" y="4002800"/>
                <a:chExt cx="5056311" cy="2354641"/>
              </a:xfrm>
            </p:grpSpPr>
            <p:pic>
              <p:nvPicPr>
                <p:cNvPr id="38" name="Image 3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329" y="4005064"/>
                  <a:ext cx="2538995" cy="2352377"/>
                </a:xfrm>
                <a:prstGeom prst="rect">
                  <a:avLst/>
                </a:prstGeom>
              </p:spPr>
            </p:pic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2772" y="4002800"/>
                  <a:ext cx="2414868" cy="2350800"/>
                </a:xfrm>
                <a:prstGeom prst="rect">
                  <a:avLst/>
                </a:prstGeom>
              </p:spPr>
            </p:pic>
          </p:grpSp>
          <p:sp>
            <p:nvSpPr>
              <p:cNvPr id="36" name="ZoneTexte 35"/>
              <p:cNvSpPr txBox="1"/>
              <p:nvPr/>
            </p:nvSpPr>
            <p:spPr>
              <a:xfrm>
                <a:off x="93879" y="1376277"/>
                <a:ext cx="2854273" cy="27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Macropixel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 without microlens (</a:t>
                </a:r>
                <a:r>
                  <a:rPr kumimoji="0" lang="en-GB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ff</a:t>
                </a:r>
                <a:r>
                  <a:rPr kumimoji="0" lang="en-GB" sz="11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O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 ~ 40%)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2764426" y="1383887"/>
                <a:ext cx="2671941" cy="27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Macropixel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</a:rPr>
                  <a:t> with melted microlens</a:t>
                </a:r>
              </a:p>
            </p:txBody>
          </p:sp>
        </p:grpSp>
        <p:cxnSp>
          <p:nvCxnSpPr>
            <p:cNvPr id="33" name="Connecteur droit 32"/>
            <p:cNvCxnSpPr/>
            <p:nvPr/>
          </p:nvCxnSpPr>
          <p:spPr>
            <a:xfrm flipV="1">
              <a:off x="4131417" y="3745949"/>
              <a:ext cx="951097" cy="28800"/>
            </a:xfrm>
            <a:prstGeom prst="line">
              <a:avLst/>
            </a:prstGeom>
            <a:noFill/>
            <a:ln w="38100" cap="flat" cmpd="sng" algn="ctr">
              <a:solidFill>
                <a:srgbClr val="D4007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40" name="Connecteur en arc 39"/>
          <p:cNvCxnSpPr>
            <a:stCxn id="38" idx="2"/>
            <a:endCxn id="39" idx="2"/>
          </p:cNvCxnSpPr>
          <p:nvPr/>
        </p:nvCxnSpPr>
        <p:spPr>
          <a:xfrm rot="5400000" flipH="1" flipV="1">
            <a:off x="4177273" y="3700716"/>
            <a:ext cx="3593" cy="2437529"/>
          </a:xfrm>
          <a:prstGeom prst="curvedConnector3">
            <a:avLst>
              <a:gd name="adj1" fmla="val -8801280"/>
            </a:avLst>
          </a:prstGeom>
          <a:noFill/>
          <a:ln w="28575" cap="flat" cmpd="sng" algn="ctr">
            <a:solidFill>
              <a:srgbClr val="13235B"/>
            </a:solidFill>
            <a:prstDash val="solid"/>
            <a:tailEnd type="triangle"/>
          </a:ln>
          <a:effectLst/>
        </p:spPr>
      </p:cxnSp>
      <p:sp>
        <p:nvSpPr>
          <p:cNvPr id="41" name="ZoneTexte 40"/>
          <p:cNvSpPr txBox="1"/>
          <p:nvPr/>
        </p:nvSpPr>
        <p:spPr>
          <a:xfrm>
            <a:off x="3443932" y="5240516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Fill-factor +30% [2]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2826675" y="3573169"/>
            <a:ext cx="144000" cy="1620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67275" y="3518076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156395" y="3668851"/>
            <a:ext cx="216000" cy="2304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840485" y="5713365"/>
            <a:ext cx="216000" cy="230400"/>
          </a:xfrm>
          <a:prstGeom prst="roundRect">
            <a:avLst/>
          </a:prstGeom>
          <a:solidFill>
            <a:srgbClr val="F4D079"/>
          </a:solidFill>
          <a:ln w="19050" cap="flat" cmpd="sng" algn="ctr">
            <a:solidFill>
              <a:srgbClr val="BBCC0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32138" y="5694456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Light-collecting surface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17085" y="6018864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050469" y="601886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Pixel surface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32637" y="3644242"/>
            <a:ext cx="262800" cy="281911"/>
          </a:xfrm>
          <a:prstGeom prst="rect">
            <a:avLst/>
          </a:prstGeom>
          <a:solidFill>
            <a:srgbClr val="FFFF99">
              <a:alpha val="25098"/>
            </a:srgbClr>
          </a:solidFill>
          <a:ln w="19050" cap="flat" cmpd="sng" algn="ctr">
            <a:solidFill>
              <a:srgbClr val="0020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166385" y="4324223"/>
            <a:ext cx="600890" cy="78819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5" name="ZoneTexte 54"/>
          <p:cNvSpPr txBox="1"/>
          <p:nvPr/>
        </p:nvSpPr>
        <p:spPr>
          <a:xfrm>
            <a:off x="960064" y="5081489"/>
            <a:ext cx="2239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Metal shielding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07200" y="603554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[1] G. </a:t>
            </a:r>
            <a:r>
              <a:rPr kumimoji="0" lang="en-US" sz="9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Intermite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et al, Enhancing the Fill-Factor of CMOS SPAD Arrays Using Microlens Integration, Proceedings of SPIE, Vol. 9504 (2015).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[2] S. Pellegrini, International SPAD Sensor Workshop (2018).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[3] High-Performance </a:t>
            </a:r>
            <a:r>
              <a:rPr kumimoji="0" lang="en-US" sz="9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Nanophotonic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Simulation Software, http://www.lumerical.com/.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78" y="3518931"/>
            <a:ext cx="3260523" cy="2718381"/>
          </a:xfrm>
          <a:prstGeom prst="rect">
            <a:avLst/>
          </a:prstGeom>
        </p:spPr>
      </p:pic>
      <p:pic>
        <p:nvPicPr>
          <p:cNvPr id="51" name="Picture 3" descr="D:\Le sel en +\Realisations\TBWA\120117 Microelectronics\ST_Bloc marque_Qi_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78" y="980728"/>
            <a:ext cx="3269881" cy="1824792"/>
          </a:xfrm>
          <a:prstGeom prst="rect">
            <a:avLst/>
          </a:prstGeom>
          <a:ln>
            <a:solidFill>
              <a:srgbClr val="D4007A"/>
            </a:solidFill>
          </a:ln>
        </p:spPr>
      </p:pic>
      <p:sp>
        <p:nvSpPr>
          <p:cNvPr id="54" name="ZoneTexte 53"/>
          <p:cNvSpPr txBox="1"/>
          <p:nvPr/>
        </p:nvSpPr>
        <p:spPr>
          <a:xfrm>
            <a:off x="7809417" y="2852936"/>
            <a:ext cx="3724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Cross-section of 2 SPAD pixels with melted microlens [3]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6257893" y="1893124"/>
            <a:ext cx="1717085" cy="1870696"/>
          </a:xfrm>
          <a:prstGeom prst="straightConnector1">
            <a:avLst/>
          </a:prstGeom>
          <a:noFill/>
          <a:ln w="19050" cap="flat" cmpd="sng" algn="ctr">
            <a:solidFill>
              <a:srgbClr val="D4007A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7974978" y="3251076"/>
            <a:ext cx="3381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kern="0" dirty="0">
                <a:solidFill>
                  <a:srgbClr val="1F497D"/>
                </a:solidFill>
              </a:rPr>
              <a:t>FDTD calculation of light intensity at Si </a:t>
            </a:r>
            <a:r>
              <a:rPr lang="en-GB" sz="1100" kern="0" dirty="0" smtClean="0">
                <a:solidFill>
                  <a:srgbClr val="1F497D"/>
                </a:solidFill>
              </a:rPr>
              <a:t>entrance </a:t>
            </a:r>
            <a:r>
              <a:rPr lang="en-US" sz="1100" kern="0" dirty="0">
                <a:solidFill>
                  <a:srgbClr val="1F497D"/>
                </a:solidFill>
              </a:rPr>
              <a:t>[3]</a:t>
            </a:r>
            <a:endParaRPr lang="en-GB" sz="1100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ISSW2020 | Norbert </a:t>
            </a:r>
            <a:r>
              <a:rPr lang="en-GB" dirty="0" err="1" smtClean="0"/>
              <a:t>Moussy</a:t>
            </a:r>
            <a:r>
              <a:rPr lang="en-GB" dirty="0" smtClean="0"/>
              <a:t> | June 8</a:t>
            </a:r>
            <a:r>
              <a:rPr lang="en-GB" baseline="30000" dirty="0" smtClean="0"/>
              <a:t>th</a:t>
            </a:r>
            <a:r>
              <a:rPr lang="en-GB" dirty="0" smtClean="0"/>
              <a:t>, 2020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983432" y="1412776"/>
            <a:ext cx="10846618" cy="4896544"/>
          </a:xfrm>
        </p:spPr>
        <p:txBody>
          <a:bodyPr/>
          <a:lstStyle/>
          <a:p>
            <a:pPr lvl="1"/>
            <a:r>
              <a:rPr lang="en-US" dirty="0" smtClean="0"/>
              <a:t>Melted </a:t>
            </a:r>
            <a:r>
              <a:rPr lang="en-US" dirty="0"/>
              <a:t>microlens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Adapted process for 10 µm pitch max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«  Thick » layer (few µm) dedicated to large pitch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Topography, « dome » shape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Shape irregularity due to variability of reflow process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Delicate process with reliability concerns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Sensitive to temperature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 planar microlenses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6456040" y="1408310"/>
            <a:ext cx="5374010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lvl="1" indent="-360363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Planar microlens</a:t>
            </a: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Shaped by design (mask)</a:t>
            </a: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«  Thin » layer (&lt;1 µm)</a:t>
            </a: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Planar </a:t>
            </a:r>
            <a:r>
              <a:rPr lang="en-US" sz="1600" dirty="0" smtClean="0">
                <a:solidFill>
                  <a:schemeClr val="accent5"/>
                </a:solidFill>
              </a:rPr>
              <a:t>surface</a:t>
            </a:r>
            <a:endParaRPr lang="en-US" sz="1600" dirty="0">
              <a:solidFill>
                <a:schemeClr val="accent5"/>
              </a:solidFill>
            </a:endParaRP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Gapless possibilities</a:t>
            </a: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Classical lithography steps (</a:t>
            </a:r>
            <a:r>
              <a:rPr lang="en-US" sz="1600" dirty="0" err="1">
                <a:solidFill>
                  <a:schemeClr val="accent5"/>
                </a:solidFill>
              </a:rPr>
              <a:t>litho</a:t>
            </a:r>
            <a:r>
              <a:rPr lang="en-US" sz="1600" dirty="0">
                <a:solidFill>
                  <a:schemeClr val="accent5"/>
                </a:solidFill>
              </a:rPr>
              <a:t>-etch)</a:t>
            </a:r>
          </a:p>
          <a:p>
            <a:pPr marL="1171575" lvl="2" indent="-285750"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Materials robust to reliability </a:t>
            </a:r>
            <a:r>
              <a:rPr lang="en-US" sz="1600" dirty="0" smtClean="0">
                <a:solidFill>
                  <a:schemeClr val="accent5"/>
                </a:solidFill>
              </a:rPr>
              <a:t>testing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16" r="17312" b="19830"/>
          <a:stretch/>
        </p:blipFill>
        <p:spPr bwMode="auto">
          <a:xfrm>
            <a:off x="6960240" y="3787245"/>
            <a:ext cx="3218608" cy="18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 b="16349"/>
          <a:stretch/>
        </p:blipFill>
        <p:spPr bwMode="auto">
          <a:xfrm>
            <a:off x="1847528" y="3755644"/>
            <a:ext cx="3518710" cy="18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75520" y="5632498"/>
            <a:ext cx="25202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S. Pellegrini,</a:t>
            </a:r>
            <a:r>
              <a:rPr kumimoji="0" lang="en-US" sz="900" b="0" i="1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ISSW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2018</a:t>
            </a:r>
          </a:p>
        </p:txBody>
      </p:sp>
      <p:pic>
        <p:nvPicPr>
          <p:cNvPr id="15" name="Picture 3" descr="D:\Le sel en +\Realisations\TBWA\120117 Microelectronics\ST_Bloc marque_Qi_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6021288"/>
            <a:ext cx="958323" cy="7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0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basics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/>
              <p:cNvSpPr txBox="1"/>
              <p:nvPr/>
            </p:nvSpPr>
            <p:spPr>
              <a:xfrm>
                <a:off x="4012838" y="5443980"/>
                <a:ext cx="212404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38" y="5443980"/>
                <a:ext cx="2124043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7309286" y="5473679"/>
                <a:ext cx="4024243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φ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235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3235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kumimoji="0" lang="en-US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13235B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13235B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18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13235B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35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3235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86" y="5473679"/>
                <a:ext cx="4024243" cy="527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7161408" y="1059797"/>
            <a:ext cx="4320000" cy="4096807"/>
            <a:chOff x="4642962" y="1412776"/>
            <a:chExt cx="4320000" cy="4096807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r="8264"/>
            <a:stretch/>
          </p:blipFill>
          <p:spPr>
            <a:xfrm>
              <a:off x="4642962" y="1814623"/>
              <a:ext cx="4320000" cy="2916924"/>
            </a:xfrm>
            <a:prstGeom prst="rect">
              <a:avLst/>
            </a:prstGeom>
          </p:spPr>
        </p:pic>
        <p:grpSp>
          <p:nvGrpSpPr>
            <p:cNvPr id="30" name="Groupe 29"/>
            <p:cNvGrpSpPr/>
            <p:nvPr/>
          </p:nvGrpSpPr>
          <p:grpSpPr>
            <a:xfrm>
              <a:off x="4642962" y="1412776"/>
              <a:ext cx="3558277" cy="4096807"/>
              <a:chOff x="4642962" y="1412776"/>
              <a:chExt cx="3558277" cy="4096807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4932075" y="1754014"/>
                <a:ext cx="9925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Nanopillars</a:t>
                </a: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5924654" y="4924808"/>
                <a:ext cx="22765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Phase gradient, 0 – 2π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Phase at position 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kumimoji="0" lang="en-GB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642962" y="1412776"/>
                <a:ext cx="18517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B331CC"/>
                    </a:solidFill>
                    <a:effectLst/>
                    <a:uLnTx/>
                    <a:uFillTx/>
                  </a:rPr>
                  <a:t>Metamicrolens</a:t>
                </a:r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331CC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2542168" y="1119217"/>
            <a:ext cx="4320000" cy="4017669"/>
            <a:chOff x="23722" y="1472196"/>
            <a:chExt cx="4320000" cy="4017669"/>
          </a:xfrm>
        </p:grpSpPr>
        <p:grpSp>
          <p:nvGrpSpPr>
            <p:cNvPr id="35" name="Groupe 34"/>
            <p:cNvGrpSpPr/>
            <p:nvPr/>
          </p:nvGrpSpPr>
          <p:grpSpPr>
            <a:xfrm>
              <a:off x="23722" y="1472196"/>
              <a:ext cx="3674850" cy="4017669"/>
              <a:chOff x="28239" y="1412776"/>
              <a:chExt cx="3674850" cy="4017669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1521081" y="4845670"/>
                <a:ext cx="21820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Binary phase, 0 – π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Radius of the k</a:t>
                </a:r>
                <a:r>
                  <a:rPr kumimoji="0" lang="en-GB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th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235B"/>
                    </a:solidFill>
                    <a:effectLst/>
                    <a:uLnTx/>
                    <a:uFillTx/>
                  </a:rPr>
                  <a:t> ring: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239" y="1412776"/>
                <a:ext cx="2351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49636"/>
                    </a:solidFill>
                    <a:effectLst/>
                    <a:uLnTx/>
                    <a:uFillTx/>
                  </a:rPr>
                  <a:t>Fresnel Zone Plate</a:t>
                </a:r>
              </a:p>
            </p:txBody>
          </p:sp>
        </p:grpSp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r="8264"/>
            <a:stretch/>
          </p:blipFill>
          <p:spPr>
            <a:xfrm>
              <a:off x="23722" y="1814623"/>
              <a:ext cx="4320000" cy="2916924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318184" y="2427494"/>
            <a:ext cx="1816893" cy="276999"/>
            <a:chOff x="241176" y="1094718"/>
            <a:chExt cx="1816893" cy="276999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241176" y="1233217"/>
              <a:ext cx="43204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659929" y="1094718"/>
              <a:ext cx="13981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Phase modulo 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2π</a:t>
              </a: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6"/>
          <a:srcRect l="10092" t="11595" r="9490" b="17945"/>
          <a:stretch/>
        </p:blipFill>
        <p:spPr>
          <a:xfrm>
            <a:off x="3099010" y="2932107"/>
            <a:ext cx="936000" cy="93600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7"/>
          <a:srcRect l="8691" t="13034" r="7967" b="13937"/>
          <a:stretch/>
        </p:blipFill>
        <p:spPr>
          <a:xfrm>
            <a:off x="7701396" y="2932107"/>
            <a:ext cx="936000" cy="936002"/>
          </a:xfrm>
          <a:prstGeom prst="rect">
            <a:avLst/>
          </a:prstGeom>
        </p:spPr>
      </p:pic>
      <p:grpSp>
        <p:nvGrpSpPr>
          <p:cNvPr id="44" name="Groupe 43"/>
          <p:cNvGrpSpPr/>
          <p:nvPr/>
        </p:nvGrpSpPr>
        <p:grpSpPr>
          <a:xfrm>
            <a:off x="290747" y="3129042"/>
            <a:ext cx="1844330" cy="276999"/>
            <a:chOff x="241176" y="897413"/>
            <a:chExt cx="1844330" cy="276999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241176" y="1035912"/>
              <a:ext cx="432048" cy="0"/>
            </a:xfrm>
            <a:prstGeom prst="line">
              <a:avLst/>
            </a:prstGeom>
            <a:noFill/>
            <a:ln w="12700" cap="flat" cmpd="sng" algn="ctr">
              <a:solidFill>
                <a:srgbClr val="B333CC"/>
              </a:solidFill>
              <a:prstDash val="soli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639276" y="897413"/>
              <a:ext cx="14462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Meta phase profile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95149" y="4836319"/>
            <a:ext cx="1621232" cy="1016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</a:rPr>
              <a:t>f = 8 µm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</a:rPr>
              <a:t>λ = 940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</a:rPr>
              <a:t>Normal incidence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13235B"/>
                </a:solidFill>
                <a:latin typeface="Arial"/>
              </a:rPr>
              <a:t>n</a:t>
            </a:r>
            <a:r>
              <a:rPr lang="en-US" sz="1200" kern="0" baseline="-25000" dirty="0" err="1" smtClean="0">
                <a:solidFill>
                  <a:srgbClr val="13235B"/>
                </a:solidFill>
                <a:latin typeface="Arial"/>
              </a:rPr>
              <a:t>spacer</a:t>
            </a:r>
            <a:r>
              <a:rPr lang="en-US" sz="1200" kern="0" dirty="0" smtClean="0">
                <a:solidFill>
                  <a:srgbClr val="13235B"/>
                </a:solidFill>
                <a:latin typeface="Arial"/>
              </a:rPr>
              <a:t>= 1,45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235B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318184" y="2106186"/>
            <a:ext cx="1623115" cy="276999"/>
            <a:chOff x="241176" y="897413"/>
            <a:chExt cx="1623115" cy="276999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241176" y="1035912"/>
              <a:ext cx="432048" cy="0"/>
            </a:xfrm>
            <a:prstGeom prst="line">
              <a:avLst/>
            </a:prstGeom>
            <a:noFill/>
            <a:ln w="12700" cap="flat" cmpd="sng" algn="ctr">
              <a:solidFill>
                <a:srgbClr val="1F81C4"/>
              </a:solidFill>
              <a:prstDash val="solid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639276" y="897413"/>
              <a:ext cx="12250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Arbitrary 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profile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99917" y="2773640"/>
            <a:ext cx="1835160" cy="276999"/>
            <a:chOff x="241176" y="897413"/>
            <a:chExt cx="1835160" cy="276999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241176" y="1035912"/>
              <a:ext cx="432048" cy="0"/>
            </a:xfrm>
            <a:prstGeom prst="line">
              <a:avLst/>
            </a:prstGeom>
            <a:noFill/>
            <a:ln w="12700" cap="flat" cmpd="sng" algn="ctr">
              <a:solidFill>
                <a:srgbClr val="F28000"/>
              </a:solidFill>
              <a:prstDash val="solid"/>
            </a:ln>
            <a:effectLst/>
          </p:spPr>
        </p:cxnSp>
        <p:sp>
          <p:nvSpPr>
            <p:cNvPr id="60" name="Rectangle 59"/>
            <p:cNvSpPr/>
            <p:nvPr/>
          </p:nvSpPr>
          <p:spPr>
            <a:xfrm>
              <a:off x="639276" y="897413"/>
              <a:ext cx="14370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FZP phase profile 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15941" y="4551160"/>
            <a:ext cx="2569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rgbClr val="13235B"/>
                </a:solidFill>
              </a:rPr>
              <a:t>With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</a:rPr>
              <a:t>Plan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</a:rPr>
              <a:t>convex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87301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27447" y="1257300"/>
            <a:ext cx="7644279" cy="2318409"/>
          </a:xfrm>
        </p:spPr>
        <p:txBody>
          <a:bodyPr/>
          <a:lstStyle/>
          <a:p>
            <a:r>
              <a:rPr lang="en-US" dirty="0" smtClean="0"/>
              <a:t>Process materials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Silicon oxide spacer  (2 µm to 10 µm) adjusted to focal distance and pixel size.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Amorphous silicon, high index (3.8) for phase shift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at λ &gt; 800 nm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Stress minimization of the full stack (mainly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Silicon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oxide as antireflective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planarisation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97" y="1147151"/>
            <a:ext cx="2873486" cy="242855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9820572" y="24679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temperature amorphous silicon</a:t>
            </a:r>
            <a:endParaRPr lang="en-US" sz="12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2855640" y="6128484"/>
            <a:ext cx="279595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</a:rPr>
              <a:t>Process layout cross-section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2354650" y="3597785"/>
            <a:ext cx="3488146" cy="2493253"/>
            <a:chOff x="-212373" y="27435"/>
            <a:chExt cx="3488146" cy="2493253"/>
          </a:xfrm>
        </p:grpSpPr>
        <p:grpSp>
          <p:nvGrpSpPr>
            <p:cNvPr id="102" name="Groupe 101"/>
            <p:cNvGrpSpPr/>
            <p:nvPr/>
          </p:nvGrpSpPr>
          <p:grpSpPr>
            <a:xfrm>
              <a:off x="-212373" y="27435"/>
              <a:ext cx="3488146" cy="2493253"/>
              <a:chOff x="4836478" y="2052248"/>
              <a:chExt cx="3020884" cy="2159264"/>
            </a:xfrm>
          </p:grpSpPr>
          <p:sp>
            <p:nvSpPr>
              <p:cNvPr id="106" name="Rectangle 105"/>
              <p:cNvSpPr/>
              <p:nvPr/>
            </p:nvSpPr>
            <p:spPr>
              <a:xfrm flipH="1">
                <a:off x="5266402" y="2378099"/>
                <a:ext cx="2132264" cy="215996"/>
              </a:xfrm>
              <a:prstGeom prst="rect">
                <a:avLst/>
              </a:prstGeom>
              <a:solidFill>
                <a:srgbClr val="FFFF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07" name="Groupe 106"/>
              <p:cNvGrpSpPr/>
              <p:nvPr/>
            </p:nvGrpSpPr>
            <p:grpSpPr>
              <a:xfrm>
                <a:off x="4836478" y="2052248"/>
                <a:ext cx="3012581" cy="2159264"/>
                <a:chOff x="3662422" y="1386566"/>
                <a:chExt cx="3012581" cy="2159264"/>
              </a:xfrm>
            </p:grpSpPr>
            <p:grpSp>
              <p:nvGrpSpPr>
                <p:cNvPr id="109" name="Groupe 108"/>
                <p:cNvGrpSpPr>
                  <a:grpSpLocks noChangeAspect="1"/>
                </p:cNvGrpSpPr>
                <p:nvPr/>
              </p:nvGrpSpPr>
              <p:grpSpPr>
                <a:xfrm>
                  <a:off x="3662422" y="1386566"/>
                  <a:ext cx="3012581" cy="2159264"/>
                  <a:chOff x="3754997" y="1230587"/>
                  <a:chExt cx="4919387" cy="3525972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 flipV="1">
                    <a:off x="4454046" y="3438125"/>
                    <a:ext cx="4218624" cy="144232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 flipV="1">
                    <a:off x="4454045" y="3813147"/>
                    <a:ext cx="4218624" cy="173060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 flipV="1">
                    <a:off x="4454045" y="4150760"/>
                    <a:ext cx="4217724" cy="230771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 flipV="1">
                    <a:off x="4454046" y="4036686"/>
                    <a:ext cx="4218624" cy="122598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 flipV="1">
                    <a:off x="4454047" y="3986208"/>
                    <a:ext cx="4218624" cy="57693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 flipV="1">
                    <a:off x="4454045" y="3741012"/>
                    <a:ext cx="4218624" cy="72135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 flipV="1">
                    <a:off x="4454045" y="3582357"/>
                    <a:ext cx="4218624" cy="158656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 flipV="1">
                    <a:off x="4454045" y="3217665"/>
                    <a:ext cx="4218624" cy="220461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2" name="Straight Connector 90"/>
                  <p:cNvCxnSpPr/>
                  <p:nvPr/>
                </p:nvCxnSpPr>
                <p:spPr>
                  <a:xfrm flipH="1" flipV="1">
                    <a:off x="7404060" y="4355352"/>
                    <a:ext cx="1264320" cy="2337"/>
                  </a:xfrm>
                  <a:prstGeom prst="line">
                    <a:avLst/>
                  </a:prstGeom>
                  <a:noFill/>
                  <a:ln w="53975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sp>
                <p:nvSpPr>
                  <p:cNvPr id="123" name="Rectangle 122"/>
                  <p:cNvSpPr/>
                  <p:nvPr/>
                </p:nvSpPr>
                <p:spPr>
                  <a:xfrm flipH="1">
                    <a:off x="7789320" y="4244399"/>
                    <a:ext cx="149600" cy="115386"/>
                  </a:xfrm>
                  <a:prstGeom prst="rect">
                    <a:avLst/>
                  </a:prstGeom>
                  <a:solidFill>
                    <a:srgbClr val="F7D081"/>
                  </a:solidFill>
                  <a:ln w="381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 flipH="1">
                    <a:off x="8248101" y="3984781"/>
                    <a:ext cx="65419" cy="155297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 flipH="1">
                    <a:off x="7778753" y="3984781"/>
                    <a:ext cx="65419" cy="155297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 flipH="1">
                    <a:off x="8145750" y="3984781"/>
                    <a:ext cx="65419" cy="155297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 flipH="1">
                    <a:off x="8040894" y="3988140"/>
                    <a:ext cx="65419" cy="155297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 flipH="1">
                    <a:off x="8248101" y="3739588"/>
                    <a:ext cx="65419" cy="144232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 flipH="1">
                    <a:off x="8145750" y="3739587"/>
                    <a:ext cx="65419" cy="144233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 flipH="1">
                    <a:off x="8040894" y="3742945"/>
                    <a:ext cx="65419" cy="140874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 flipH="1">
                    <a:off x="7652925" y="3739587"/>
                    <a:ext cx="65419" cy="144233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 flipH="1">
                    <a:off x="7650421" y="3984781"/>
                    <a:ext cx="65419" cy="155297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 flipH="1">
                    <a:off x="8051381" y="3436698"/>
                    <a:ext cx="264614" cy="173078"/>
                  </a:xfrm>
                  <a:prstGeom prst="rect">
                    <a:avLst/>
                  </a:prstGeom>
                  <a:solidFill>
                    <a:srgbClr val="002052">
                      <a:lumMod val="75000"/>
                      <a:lumOff val="2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4" name="Straight Connector 150"/>
                  <p:cNvCxnSpPr/>
                  <p:nvPr/>
                </p:nvCxnSpPr>
                <p:spPr>
                  <a:xfrm flipH="1">
                    <a:off x="7214772" y="3191198"/>
                    <a:ext cx="1454000" cy="0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sp>
                <p:nvSpPr>
                  <p:cNvPr id="135" name="Rectangle 134"/>
                  <p:cNvSpPr/>
                  <p:nvPr/>
                </p:nvSpPr>
                <p:spPr>
                  <a:xfrm flipH="1">
                    <a:off x="8266631" y="3609777"/>
                    <a:ext cx="36404" cy="118745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 flipH="1">
                    <a:off x="8166721" y="3609777"/>
                    <a:ext cx="36404" cy="118745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 flipH="1">
                    <a:off x="8061866" y="3610387"/>
                    <a:ext cx="36404" cy="118745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 flipH="1">
                    <a:off x="8124780" y="3174345"/>
                    <a:ext cx="128301" cy="262354"/>
                  </a:xfrm>
                  <a:prstGeom prst="rect">
                    <a:avLst/>
                  </a:prstGeom>
                  <a:blipFill>
                    <a:blip r:embed="rId3" cstate="print"/>
                    <a:tile tx="0" ty="0" sx="100000" sy="100000" flip="none" algn="tl"/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 flipH="1">
                    <a:off x="8002007" y="2908998"/>
                    <a:ext cx="374400" cy="265346"/>
                  </a:xfrm>
                  <a:prstGeom prst="rect">
                    <a:avLst/>
                  </a:prstGeom>
                  <a:blipFill>
                    <a:blip r:embed="rId3" cstate="print"/>
                    <a:tile tx="0" ty="0" sx="100000" sy="100000" flip="none" algn="tl"/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 flipH="1">
                    <a:off x="4457043" y="3056217"/>
                    <a:ext cx="3544055" cy="115200"/>
                  </a:xfrm>
                  <a:prstGeom prst="rect">
                    <a:avLst/>
                  </a:prstGeom>
                  <a:solidFill>
                    <a:srgbClr val="FFFFCC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 rot="16200000" flipH="1">
                    <a:off x="7754525" y="2923236"/>
                    <a:ext cx="381161" cy="115200"/>
                  </a:xfrm>
                  <a:prstGeom prst="rect">
                    <a:avLst/>
                  </a:prstGeom>
                  <a:solidFill>
                    <a:srgbClr val="FFFFCC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 rot="16200000" flipH="1">
                    <a:off x="8265584" y="2938517"/>
                    <a:ext cx="347532" cy="118266"/>
                  </a:xfrm>
                  <a:prstGeom prst="rect">
                    <a:avLst/>
                  </a:prstGeom>
                  <a:solidFill>
                    <a:srgbClr val="FFFFCC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 flipH="1">
                    <a:off x="4457044" y="2878205"/>
                    <a:ext cx="3426469" cy="172800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 flipH="1">
                    <a:off x="7710747" y="2617206"/>
                    <a:ext cx="232130" cy="182774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 rot="16200000" flipH="1">
                    <a:off x="8304990" y="2807633"/>
                    <a:ext cx="554212" cy="173354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 rot="16200000" flipH="1">
                    <a:off x="7689459" y="2801449"/>
                    <a:ext cx="215376" cy="172800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 flipH="1">
                    <a:off x="8261093" y="3883819"/>
                    <a:ext cx="36404" cy="100963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 flipH="1">
                    <a:off x="8156236" y="3883819"/>
                    <a:ext cx="36404" cy="100963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 flipH="1">
                    <a:off x="8051380" y="3883819"/>
                    <a:ext cx="36404" cy="100963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 flipH="1">
                    <a:off x="7663411" y="3883819"/>
                    <a:ext cx="36404" cy="100963"/>
                  </a:xfrm>
                  <a:prstGeom prst="rect">
                    <a:avLst/>
                  </a:prstGeom>
                  <a:solidFill>
                    <a:srgbClr val="002052">
                      <a:lumMod val="25000"/>
                      <a:lumOff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1" name="Straight Connector 323"/>
                  <p:cNvCxnSpPr/>
                  <p:nvPr/>
                </p:nvCxnSpPr>
                <p:spPr>
                  <a:xfrm flipH="1">
                    <a:off x="7404060" y="4151732"/>
                    <a:ext cx="1264320" cy="6717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Straight Connector 324"/>
                  <p:cNvCxnSpPr/>
                  <p:nvPr/>
                </p:nvCxnSpPr>
                <p:spPr>
                  <a:xfrm flipH="1">
                    <a:off x="7404072" y="3744561"/>
                    <a:ext cx="1264699" cy="0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Straight Connector 274"/>
                  <p:cNvCxnSpPr/>
                  <p:nvPr/>
                </p:nvCxnSpPr>
                <p:spPr>
                  <a:xfrm flipH="1">
                    <a:off x="7404072" y="3984781"/>
                    <a:ext cx="1264320" cy="6717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sp>
                <p:nvSpPr>
                  <p:cNvPr id="154" name="Rectangle 153"/>
                  <p:cNvSpPr/>
                  <p:nvPr/>
                </p:nvSpPr>
                <p:spPr>
                  <a:xfrm flipV="1">
                    <a:off x="4453133" y="3178797"/>
                    <a:ext cx="2764800" cy="41188"/>
                  </a:xfrm>
                  <a:prstGeom prst="rect">
                    <a:avLst/>
                  </a:prstGeom>
                  <a:solidFill>
                    <a:srgbClr val="AFF7E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ZoneTexte 89"/>
                  <p:cNvSpPr txBox="1"/>
                  <p:nvPr/>
                </p:nvSpPr>
                <p:spPr>
                  <a:xfrm>
                    <a:off x="4465068" y="2792261"/>
                    <a:ext cx="494654" cy="3046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SiN</a:t>
                    </a: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ZoneTexte 90"/>
                  <p:cNvSpPr txBox="1"/>
                  <p:nvPr/>
                </p:nvSpPr>
                <p:spPr>
                  <a:xfrm>
                    <a:off x="4465036" y="2976153"/>
                    <a:ext cx="585333" cy="3046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SiO2</a:t>
                    </a: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ZoneTexte 91"/>
                  <p:cNvSpPr txBox="1"/>
                  <p:nvPr/>
                </p:nvSpPr>
                <p:spPr>
                  <a:xfrm>
                    <a:off x="4456405" y="4386589"/>
                    <a:ext cx="4211976" cy="369970"/>
                  </a:xfrm>
                  <a:prstGeom prst="rect">
                    <a:avLst/>
                  </a:prstGeom>
                  <a:solidFill>
                    <a:srgbClr val="EEECE1">
                      <a:lumMod val="85000"/>
                    </a:srgbClr>
                  </a:solidFill>
                  <a:ln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CMOS 300mm (C40)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4457044" y="2115922"/>
                    <a:ext cx="3258795" cy="763329"/>
                  </a:xfrm>
                  <a:prstGeom prst="rect">
                    <a:avLst/>
                  </a:prstGeom>
                  <a:solidFill>
                    <a:srgbClr val="92D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10800000">
                    <a:off x="7708696" y="2114595"/>
                    <a:ext cx="230223" cy="504001"/>
                  </a:xfrm>
                  <a:prstGeom prst="rect">
                    <a:avLst/>
                  </a:prstGeom>
                  <a:solidFill>
                    <a:srgbClr val="92D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 rot="10800000">
                    <a:off x="8433127" y="2129368"/>
                    <a:ext cx="241257" cy="518834"/>
                  </a:xfrm>
                  <a:prstGeom prst="rect">
                    <a:avLst/>
                  </a:prstGeom>
                  <a:solidFill>
                    <a:srgbClr val="92D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1" name="Groupe 160"/>
                  <p:cNvGrpSpPr/>
                  <p:nvPr/>
                </p:nvGrpSpPr>
                <p:grpSpPr>
                  <a:xfrm>
                    <a:off x="4463921" y="1921336"/>
                    <a:ext cx="3095324" cy="202363"/>
                    <a:chOff x="2807805" y="2888938"/>
                    <a:chExt cx="3095324" cy="1123297"/>
                  </a:xfrm>
                  <a:solidFill>
                    <a:srgbClr val="9933FF"/>
                  </a:solidFill>
                </p:grpSpPr>
                <p:sp>
                  <p:nvSpPr>
                    <p:cNvPr id="163" name="Rectangle 162"/>
                    <p:cNvSpPr/>
                    <p:nvPr/>
                  </p:nvSpPr>
                  <p:spPr>
                    <a:xfrm>
                      <a:off x="2807805" y="2888940"/>
                      <a:ext cx="72007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3023828" y="2888940"/>
                      <a:ext cx="72007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167844" y="2888940"/>
                      <a:ext cx="144016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3455876" y="2888940"/>
                      <a:ext cx="288032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3887924" y="2888940"/>
                      <a:ext cx="288032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4247964" y="2888940"/>
                      <a:ext cx="72007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4463988" y="2888940"/>
                      <a:ext cx="144016" cy="1080120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5076056" y="2888938"/>
                      <a:ext cx="72007" cy="108012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5292080" y="2888938"/>
                      <a:ext cx="144016" cy="108012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4788024" y="2888938"/>
                      <a:ext cx="216024" cy="108012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5580112" y="2888938"/>
                      <a:ext cx="323017" cy="1123297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62" name="ZoneTexte 99"/>
                  <p:cNvSpPr txBox="1"/>
                  <p:nvPr/>
                </p:nvSpPr>
                <p:spPr>
                  <a:xfrm>
                    <a:off x="3754997" y="1230587"/>
                    <a:ext cx="1616804" cy="369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4007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h = 200nm a-Si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4007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5291279" y="2871999"/>
                  <a:ext cx="67200" cy="720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5418965" y="2871999"/>
                  <a:ext cx="67200" cy="720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5554889" y="2871999"/>
                  <a:ext cx="67200" cy="720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 flipH="1">
                  <a:off x="6524834" y="2238697"/>
                  <a:ext cx="141930" cy="120351"/>
                </a:xfrm>
                <a:prstGeom prst="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8" name="Rectangle 107"/>
              <p:cNvSpPr/>
              <p:nvPr/>
            </p:nvSpPr>
            <p:spPr>
              <a:xfrm flipH="1">
                <a:off x="7698889" y="2385741"/>
                <a:ext cx="158473" cy="221868"/>
              </a:xfrm>
              <a:prstGeom prst="rect">
                <a:avLst/>
              </a:prstGeom>
              <a:solidFill>
                <a:srgbClr val="FFFF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03" name="Connecteur droit avec flèche 102"/>
            <p:cNvCxnSpPr/>
            <p:nvPr/>
          </p:nvCxnSpPr>
          <p:spPr>
            <a:xfrm>
              <a:off x="463004" y="293328"/>
              <a:ext cx="0" cy="224530"/>
            </a:xfrm>
            <a:prstGeom prst="straightConnector1">
              <a:avLst/>
            </a:prstGeom>
            <a:noFill/>
            <a:ln w="9525" cap="flat" cmpd="sng" algn="ctr">
              <a:solidFill>
                <a:srgbClr val="D4007A"/>
              </a:solidFill>
              <a:prstDash val="solid"/>
              <a:tailEnd type="triangle"/>
            </a:ln>
            <a:effectLst/>
          </p:spPr>
        </p:cxnSp>
        <p:cxnSp>
          <p:nvCxnSpPr>
            <p:cNvPr id="104" name="Connecteur droit avec flèche 103"/>
            <p:cNvCxnSpPr/>
            <p:nvPr/>
          </p:nvCxnSpPr>
          <p:spPr>
            <a:xfrm flipV="1">
              <a:off x="463004" y="650775"/>
              <a:ext cx="0" cy="224530"/>
            </a:xfrm>
            <a:prstGeom prst="straightConnector1">
              <a:avLst/>
            </a:prstGeom>
            <a:noFill/>
            <a:ln w="9525" cap="flat" cmpd="sng" algn="ctr">
              <a:solidFill>
                <a:srgbClr val="D4007A"/>
              </a:solidFill>
              <a:prstDash val="solid"/>
              <a:tailEnd type="triangle"/>
            </a:ln>
            <a:effectLst/>
          </p:spPr>
        </p:cxnSp>
        <p:sp>
          <p:nvSpPr>
            <p:cNvPr id="105" name="ZoneTexte 90"/>
            <p:cNvSpPr txBox="1"/>
            <p:nvPr/>
          </p:nvSpPr>
          <p:spPr>
            <a:xfrm>
              <a:off x="2202308" y="362460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AR: SiO2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4" name="Groupe 173"/>
          <p:cNvGrpSpPr/>
          <p:nvPr/>
        </p:nvGrpSpPr>
        <p:grpSpPr>
          <a:xfrm>
            <a:off x="7124273" y="3813268"/>
            <a:ext cx="3283753" cy="2750139"/>
            <a:chOff x="5176191" y="3612299"/>
            <a:chExt cx="3025455" cy="2533815"/>
          </a:xfrm>
        </p:grpSpPr>
        <p:grpSp>
          <p:nvGrpSpPr>
            <p:cNvPr id="175" name="Groupe 174"/>
            <p:cNvGrpSpPr/>
            <p:nvPr/>
          </p:nvGrpSpPr>
          <p:grpSpPr>
            <a:xfrm>
              <a:off x="5183103" y="3612299"/>
              <a:ext cx="3018543" cy="2263908"/>
              <a:chOff x="1041027" y="3958095"/>
              <a:chExt cx="2882900" cy="2162176"/>
            </a:xfrm>
          </p:grpSpPr>
          <p:pic>
            <p:nvPicPr>
              <p:cNvPr id="17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027" y="3958095"/>
                <a:ext cx="2882900" cy="2162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8" name="Rectangle 26"/>
              <p:cNvSpPr>
                <a:spLocks noChangeArrowheads="1"/>
              </p:cNvSpPr>
              <p:nvPr/>
            </p:nvSpPr>
            <p:spPr bwMode="auto">
              <a:xfrm>
                <a:off x="2351538" y="4728209"/>
                <a:ext cx="150929" cy="10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fr-FR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SiN</a:t>
                </a:r>
                <a:endParaRPr kumimoji="0" lang="en-GB" alt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30"/>
              <p:cNvSpPr>
                <a:spLocks noChangeArrowheads="1"/>
              </p:cNvSpPr>
              <p:nvPr/>
            </p:nvSpPr>
            <p:spPr bwMode="auto">
              <a:xfrm>
                <a:off x="2519927" y="4362044"/>
                <a:ext cx="755881" cy="13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a-Si ~ 200 nm</a:t>
                </a:r>
                <a:endParaRPr kumimoji="0" lang="en-GB" alt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6" name="ZoneTexte 175"/>
            <p:cNvSpPr txBox="1"/>
            <p:nvPr/>
          </p:nvSpPr>
          <p:spPr>
            <a:xfrm>
              <a:off x="5176191" y="5834190"/>
              <a:ext cx="1746006" cy="31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3235B"/>
                  </a:solidFill>
                  <a:effectLst/>
                  <a:uLnTx/>
                  <a:uFillTx/>
                </a:rPr>
                <a:t>MEB cross-section</a:t>
              </a:r>
            </a:p>
          </p:txBody>
        </p:sp>
      </p:grp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6280654" y="5169497"/>
            <a:ext cx="487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Backend </a:t>
            </a: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81" name="Connecteur droit avec flèche 180"/>
          <p:cNvCxnSpPr/>
          <p:nvPr/>
        </p:nvCxnSpPr>
        <p:spPr>
          <a:xfrm flipV="1">
            <a:off x="8714792" y="4397260"/>
            <a:ext cx="86322" cy="220255"/>
          </a:xfrm>
          <a:prstGeom prst="straightConnector1">
            <a:avLst/>
          </a:prstGeom>
          <a:noFill/>
          <a:ln w="28575" cap="flat" cmpd="sng" algn="ctr">
            <a:solidFill>
              <a:srgbClr val="D4007A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2" name="Connecteur droit avec flèche 181"/>
          <p:cNvCxnSpPr/>
          <p:nvPr/>
        </p:nvCxnSpPr>
        <p:spPr>
          <a:xfrm flipV="1">
            <a:off x="8475792" y="4823244"/>
            <a:ext cx="150664" cy="15729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3" name="ZoneTexte 93"/>
          <p:cNvSpPr txBox="1"/>
          <p:nvPr/>
        </p:nvSpPr>
        <p:spPr>
          <a:xfrm>
            <a:off x="6037713" y="4549382"/>
            <a:ext cx="98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39A9DC">
                    <a:lumMod val="50000"/>
                  </a:srgbClr>
                </a:solidFill>
                <a:cs typeface="Arial" panose="020B0604020202020204" pitchFamily="34" charset="0"/>
              </a:rPr>
              <a:t>Pedestal</a:t>
            </a:r>
          </a:p>
          <a:p>
            <a:pPr algn="ctr"/>
            <a:r>
              <a:rPr lang="en-US" sz="1000" b="1" dirty="0" smtClean="0">
                <a:solidFill>
                  <a:srgbClr val="39A9DC">
                    <a:lumMod val="50000"/>
                  </a:srgbClr>
                </a:solidFill>
                <a:cs typeface="Arial" panose="020B0604020202020204" pitchFamily="34" charset="0"/>
              </a:rPr>
              <a:t>SiO2 ~ 2 µm</a:t>
            </a:r>
            <a:endParaRPr lang="en-US" sz="1000" b="1" dirty="0">
              <a:solidFill>
                <a:srgbClr val="39A9DC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184" name="Connecteur droit avec flèche 183"/>
          <p:cNvCxnSpPr>
            <a:stCxn id="173" idx="3"/>
          </p:cNvCxnSpPr>
          <p:nvPr/>
        </p:nvCxnSpPr>
        <p:spPr>
          <a:xfrm>
            <a:off x="5044679" y="4157767"/>
            <a:ext cx="2161676" cy="452337"/>
          </a:xfrm>
          <a:prstGeom prst="straightConnector1">
            <a:avLst/>
          </a:prstGeom>
          <a:noFill/>
          <a:ln w="12700" cap="flat" cmpd="sng" algn="ctr">
            <a:solidFill>
              <a:srgbClr val="D4007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5" name="Accolade fermante 184"/>
          <p:cNvSpPr/>
          <p:nvPr/>
        </p:nvSpPr>
        <p:spPr>
          <a:xfrm>
            <a:off x="5840411" y="4776766"/>
            <a:ext cx="155448" cy="1070454"/>
          </a:xfrm>
          <a:prstGeom prst="rightBrace">
            <a:avLst>
              <a:gd name="adj1" fmla="val 41012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Accolade fermante 185"/>
          <p:cNvSpPr/>
          <p:nvPr/>
        </p:nvSpPr>
        <p:spPr>
          <a:xfrm flipH="1">
            <a:off x="6972765" y="4951893"/>
            <a:ext cx="154800" cy="695237"/>
          </a:xfrm>
          <a:prstGeom prst="rightBrace">
            <a:avLst>
              <a:gd name="adj1" fmla="val 41012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7" name="Connecteur droit 186"/>
          <p:cNvCxnSpPr>
            <a:stCxn id="185" idx="1"/>
            <a:endCxn id="180" idx="1"/>
          </p:cNvCxnSpPr>
          <p:nvPr/>
        </p:nvCxnSpPr>
        <p:spPr>
          <a:xfrm flipV="1">
            <a:off x="5995859" y="5231053"/>
            <a:ext cx="284795" cy="8094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8" name="Connecteur droit 187"/>
          <p:cNvCxnSpPr>
            <a:stCxn id="180" idx="3"/>
            <a:endCxn id="186" idx="1"/>
          </p:cNvCxnSpPr>
          <p:nvPr/>
        </p:nvCxnSpPr>
        <p:spPr>
          <a:xfrm>
            <a:off x="6767967" y="5231053"/>
            <a:ext cx="204798" cy="6845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89" name="Accolade fermante 188"/>
          <p:cNvSpPr/>
          <p:nvPr/>
        </p:nvSpPr>
        <p:spPr>
          <a:xfrm>
            <a:off x="5053415" y="4246421"/>
            <a:ext cx="155448" cy="526871"/>
          </a:xfrm>
          <a:prstGeom prst="rightBrace">
            <a:avLst>
              <a:gd name="adj1" fmla="val 41012"/>
              <a:gd name="adj2" fmla="val 50000"/>
            </a:avLst>
          </a:prstGeom>
          <a:noFill/>
          <a:ln w="9525" cap="flat" cmpd="sng" algn="ctr">
            <a:solidFill>
              <a:srgbClr val="39A9D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Accolade fermante 189"/>
          <p:cNvSpPr/>
          <p:nvPr/>
        </p:nvSpPr>
        <p:spPr>
          <a:xfrm flipH="1">
            <a:off x="6970988" y="4641991"/>
            <a:ext cx="155448" cy="309902"/>
          </a:xfrm>
          <a:prstGeom prst="rightBrace">
            <a:avLst>
              <a:gd name="adj1" fmla="val 41012"/>
              <a:gd name="adj2" fmla="val 50000"/>
            </a:avLst>
          </a:prstGeom>
          <a:noFill/>
          <a:ln w="9525" cap="flat" cmpd="sng" algn="ctr">
            <a:solidFill>
              <a:srgbClr val="39A9D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1" name="Connecteur droit 190"/>
          <p:cNvCxnSpPr>
            <a:stCxn id="189" idx="1"/>
            <a:endCxn id="183" idx="1"/>
          </p:cNvCxnSpPr>
          <p:nvPr/>
        </p:nvCxnSpPr>
        <p:spPr>
          <a:xfrm>
            <a:off x="5208863" y="4509857"/>
            <a:ext cx="895797" cy="134813"/>
          </a:xfrm>
          <a:prstGeom prst="line">
            <a:avLst/>
          </a:prstGeom>
          <a:noFill/>
          <a:ln w="9525" cap="flat" cmpd="sng" algn="ctr">
            <a:solidFill>
              <a:srgbClr val="39A9DC">
                <a:lumMod val="50000"/>
              </a:srgbClr>
            </a:solidFill>
            <a:prstDash val="solid"/>
          </a:ln>
          <a:effectLst/>
        </p:spPr>
      </p:cxnSp>
      <p:cxnSp>
        <p:nvCxnSpPr>
          <p:cNvPr id="192" name="Connecteur droit 191"/>
          <p:cNvCxnSpPr>
            <a:stCxn id="190" idx="1"/>
            <a:endCxn id="183" idx="3"/>
          </p:cNvCxnSpPr>
          <p:nvPr/>
        </p:nvCxnSpPr>
        <p:spPr>
          <a:xfrm flipH="1" flipV="1">
            <a:off x="6893823" y="4644670"/>
            <a:ext cx="77165" cy="152272"/>
          </a:xfrm>
          <a:prstGeom prst="line">
            <a:avLst/>
          </a:prstGeom>
          <a:noFill/>
          <a:ln w="9525" cap="flat" cmpd="sng" algn="ctr">
            <a:solidFill>
              <a:srgbClr val="39A9DC">
                <a:lumMod val="5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33653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99456" y="1257299"/>
            <a:ext cx="8280920" cy="1872733"/>
          </a:xfrm>
        </p:spPr>
        <p:txBody>
          <a:bodyPr/>
          <a:lstStyle/>
          <a:p>
            <a:r>
              <a:rPr lang="en-US" dirty="0"/>
              <a:t>Patterning control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UV scanner with optical proximity correction (OPC)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 to 100 nm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structures, up to 500 nm tall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(Quasi) Vertical etch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with resist and SiO2 hard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mask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aspect ratio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filling with SiO2 (Anti reflective coating)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29" y="3140968"/>
            <a:ext cx="3219805" cy="24085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47" y="3130034"/>
            <a:ext cx="3285267" cy="24665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7474906" y="5104227"/>
            <a:ext cx="31577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8175836" y="5113246"/>
            <a:ext cx="38058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73543" y="47439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67452" y="5554579"/>
            <a:ext cx="2609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Artistic view of Quad SPAD µlenses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66642" y="5608923"/>
            <a:ext cx="3344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 cross section before resist mask removal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9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ISSW2020 | Norbert Moussy | June 8</a:t>
            </a:r>
            <a:r>
              <a:rPr lang="en-GB" baseline="30000" smtClean="0"/>
              <a:t>th</a:t>
            </a:r>
            <a:r>
              <a:rPr lang="en-GB" smtClean="0"/>
              <a:t>, 2020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47801" y="188639"/>
            <a:ext cx="5760964" cy="813600"/>
          </a:xfrm>
        </p:spPr>
        <p:txBody>
          <a:bodyPr/>
          <a:lstStyle/>
          <a:p>
            <a:r>
              <a:rPr lang="en-GB" dirty="0" smtClean="0"/>
              <a:t>Layout and Simulation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8409" y="2406821"/>
            <a:ext cx="1909264" cy="857533"/>
          </a:xfrm>
          <a:prstGeom prst="rect">
            <a:avLst/>
          </a:prstGeom>
          <a:solidFill>
            <a:srgbClr val="F4D079">
              <a:alpha val="30196"/>
            </a:srgbClr>
          </a:solidFill>
          <a:ln w="25400" cap="flat" cmpd="sng" algn="ctr">
            <a:solidFill>
              <a:srgbClr val="F4963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parameters: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8 µm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200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 = 150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23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6647" y="5272305"/>
            <a:ext cx="1909264" cy="1200587"/>
          </a:xfrm>
          <a:prstGeom prst="rect">
            <a:avLst/>
          </a:prstGeom>
          <a:solidFill>
            <a:srgbClr val="B282BB">
              <a:alpha val="30196"/>
            </a:srgbClr>
          </a:solidFill>
          <a:ln w="25400" cap="flat" cmpd="sng" algn="ctr">
            <a:solidFill>
              <a:srgbClr val="B331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parameters: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13235B"/>
                </a:solidFill>
                <a:latin typeface="Arial"/>
              </a:rPr>
              <a:t>f = 8 µm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23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500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pitch = 370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3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: 0 to 2π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35104" y="3851833"/>
            <a:ext cx="5091720" cy="2704150"/>
            <a:chOff x="1341048" y="279874"/>
            <a:chExt cx="10850952" cy="559762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3" t="5271" r="15541"/>
            <a:stretch/>
          </p:blipFill>
          <p:spPr>
            <a:xfrm>
              <a:off x="5510277" y="279874"/>
              <a:ext cx="6681723" cy="5597623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>
              <a:off x="5334000" y="4274820"/>
              <a:ext cx="1111405" cy="129912"/>
            </a:xfrm>
            <a:prstGeom prst="straightConnector1">
              <a:avLst/>
            </a:prstGeom>
            <a:noFill/>
            <a:ln w="57150" cap="flat" cmpd="sng" algn="ctr">
              <a:solidFill>
                <a:srgbClr val="39A9DC"/>
              </a:solidFill>
              <a:prstDash val="solid"/>
              <a:tailEnd type="triangle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435210" y="2962939"/>
              <a:ext cx="1794392" cy="2016199"/>
            </a:xfrm>
            <a:prstGeom prst="rect">
              <a:avLst/>
            </a:prstGeom>
            <a:noFill/>
            <a:ln w="57150" cap="flat" cmpd="sng" algn="ctr">
              <a:solidFill>
                <a:srgbClr val="39A9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9A9D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1341048" y="798507"/>
              <a:ext cx="3996000" cy="4906993"/>
              <a:chOff x="632388" y="798507"/>
              <a:chExt cx="3996000" cy="4906993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388" y="798507"/>
                <a:ext cx="3996000" cy="4560356"/>
              </a:xfrm>
              <a:prstGeom prst="rect">
                <a:avLst/>
              </a:prstGeom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632388" y="5188654"/>
                <a:ext cx="1828361" cy="51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µm</a:t>
                </a:r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5329972" y="1196752"/>
            <a:ext cx="5096852" cy="2612785"/>
            <a:chOff x="1265190" y="269479"/>
            <a:chExt cx="10926811" cy="5601381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1" t="4651" r="15238"/>
            <a:stretch/>
          </p:blipFill>
          <p:spPr>
            <a:xfrm>
              <a:off x="5506775" y="269479"/>
              <a:ext cx="6685226" cy="5601381"/>
            </a:xfrm>
            <a:prstGeom prst="rect">
              <a:avLst/>
            </a:prstGeom>
          </p:spPr>
        </p:pic>
        <p:grpSp>
          <p:nvGrpSpPr>
            <p:cNvPr id="23" name="Groupe 22"/>
            <p:cNvGrpSpPr/>
            <p:nvPr/>
          </p:nvGrpSpPr>
          <p:grpSpPr>
            <a:xfrm>
              <a:off x="1265190" y="641450"/>
              <a:ext cx="4196790" cy="4961514"/>
              <a:chOff x="782727" y="479414"/>
              <a:chExt cx="4196790" cy="4961514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27" y="479414"/>
                <a:ext cx="4196790" cy="4789816"/>
              </a:xfrm>
              <a:prstGeom prst="rect">
                <a:avLst/>
              </a:prstGeom>
            </p:spPr>
          </p:pic>
          <p:sp>
            <p:nvSpPr>
              <p:cNvPr id="27" name="ZoneTexte 26"/>
              <p:cNvSpPr txBox="1"/>
              <p:nvPr/>
            </p:nvSpPr>
            <p:spPr>
              <a:xfrm>
                <a:off x="943916" y="4946062"/>
                <a:ext cx="1122680" cy="49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µm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435210" y="2962939"/>
              <a:ext cx="1794392" cy="2016199"/>
            </a:xfrm>
            <a:prstGeom prst="rect">
              <a:avLst/>
            </a:prstGeom>
            <a:noFill/>
            <a:ln w="57150" cap="flat" cmpd="sng" algn="ctr">
              <a:solidFill>
                <a:srgbClr val="39A9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9A9D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5334000" y="4274820"/>
              <a:ext cx="1111405" cy="129912"/>
            </a:xfrm>
            <a:prstGeom prst="straightConnector1">
              <a:avLst/>
            </a:prstGeom>
            <a:noFill/>
            <a:ln w="57150" cap="flat" cmpd="sng" algn="ctr">
              <a:solidFill>
                <a:srgbClr val="39A9DC"/>
              </a:solidFill>
              <a:prstDash val="solid"/>
              <a:tailEnd type="triangle"/>
            </a:ln>
            <a:effectLst/>
          </p:spPr>
        </p:cxnSp>
      </p:grpSp>
      <p:sp>
        <p:nvSpPr>
          <p:cNvPr id="5" name="Rectangle 4"/>
          <p:cNvSpPr/>
          <p:nvPr/>
        </p:nvSpPr>
        <p:spPr>
          <a:xfrm>
            <a:off x="983432" y="1229037"/>
            <a:ext cx="4176464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Clr>
                <a:srgbClr val="91C30A"/>
              </a:buClr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F5F5F"/>
                </a:solidFill>
              </a:rPr>
              <a:t>FZP microlens</a:t>
            </a:r>
            <a:endParaRPr lang="en-US" sz="2000" b="1" dirty="0" smtClean="0">
              <a:solidFill>
                <a:srgbClr val="E60019"/>
              </a:solidFill>
            </a:endParaRPr>
          </a:p>
          <a:p>
            <a:pPr marL="441325" lvl="1">
              <a:buClr>
                <a:srgbClr val="5F5F5F"/>
              </a:buClr>
              <a:buSzPct val="125000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Only h, f optimization parameters with process constraints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3432" y="3573016"/>
            <a:ext cx="435633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Clr>
                <a:srgbClr val="91C30A"/>
              </a:buClr>
              <a:buSzPct val="1250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5F5F5F"/>
                </a:solidFill>
              </a:rPr>
              <a:t>Metamicrolens</a:t>
            </a:r>
            <a:endParaRPr lang="en-US" sz="2000" b="1" dirty="0" smtClean="0">
              <a:solidFill>
                <a:srgbClr val="5F5F5F"/>
              </a:solidFill>
            </a:endParaRPr>
          </a:p>
          <a:p>
            <a:pPr marL="801688" lvl="1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Choice of pitch (process)</a:t>
            </a:r>
          </a:p>
          <a:p>
            <a:pPr marL="801688" lvl="1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library of pillars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0 to 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 phase shift</a:t>
            </a:r>
          </a:p>
          <a:p>
            <a:pPr marL="801688" lvl="1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Optimization on h, f, pillars/pitch</a:t>
            </a:r>
          </a:p>
          <a:p>
            <a:pPr marL="801688" lvl="1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Aft>
                <a:spcPts val="400"/>
              </a:spcAft>
              <a:buClr>
                <a:srgbClr val="91C30A"/>
              </a:buClr>
              <a:buSzPct val="125000"/>
            </a:pPr>
            <a:endParaRPr lang="en-US" sz="2000" b="1" dirty="0" smtClean="0">
              <a:solidFill>
                <a:srgbClr val="E6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72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Leti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Leti 16-9.potx" id="{AFE56264-ABA4-45A6-BE88-27EF80FC554E}" vid="{B337EDE6-58F9-4B7D-AA92-2EC3A0BE1DC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9A9DC"/>
    </a:accent1>
    <a:accent2>
      <a:srgbClr val="D4007A"/>
    </a:accent2>
    <a:accent3>
      <a:srgbClr val="9C9E9F"/>
    </a:accent3>
    <a:accent4>
      <a:srgbClr val="002052"/>
    </a:accent4>
    <a:accent5>
      <a:srgbClr val="BBCC00"/>
    </a:accent5>
    <a:accent6>
      <a:srgbClr val="13235B"/>
    </a:accent6>
    <a:hlink>
      <a:srgbClr val="580D58"/>
    </a:hlink>
    <a:folHlink>
      <a:srgbClr val="003D14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95BD502D790459A488ADB900E3EAE" ma:contentTypeVersion="5" ma:contentTypeDescription="Create a new document." ma:contentTypeScope="" ma:versionID="4d924e6d83f83695b720a763905d0d64">
  <xsd:schema xmlns:xsd="http://www.w3.org/2001/XMLSchema" xmlns:xs="http://www.w3.org/2001/XMLSchema" xmlns:p="http://schemas.microsoft.com/office/2006/metadata/properties" xmlns:ns2="8844d4ec-7363-4f77-8f9f-51535a701ace" xmlns:ns3="5693a944-c2a4-4cb0-9d65-6d7dd018119e" targetNamespace="http://schemas.microsoft.com/office/2006/metadata/properties" ma:root="true" ma:fieldsID="f300fa77958e9552f882b9d4251bd15b" ns2:_="" ns3:_="">
    <xsd:import namespace="8844d4ec-7363-4f77-8f9f-51535a701ace"/>
    <xsd:import namespace="5693a944-c2a4-4cb0-9d65-6d7dd0181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4d4ec-7363-4f77-8f9f-51535a701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a944-c2a4-4cb0-9d65-6d7dd0181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12082-26FE-4A65-B2B4-32077389969D}"/>
</file>

<file path=customXml/itemProps2.xml><?xml version="1.0" encoding="utf-8"?>
<ds:datastoreItem xmlns:ds="http://schemas.openxmlformats.org/officeDocument/2006/customXml" ds:itemID="{E1DD7836-0145-485C-A85F-E7299D4B5685}"/>
</file>

<file path=customXml/itemProps3.xml><?xml version="1.0" encoding="utf-8"?>
<ds:datastoreItem xmlns:ds="http://schemas.openxmlformats.org/officeDocument/2006/customXml" ds:itemID="{A0687F14-D4A1-4AD0-952E-CCCF9E7935EF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Leti 16-9</Template>
  <TotalTime>324</TotalTime>
  <Words>1160</Words>
  <Application>Microsoft Office PowerPoint</Application>
  <PresentationFormat>Grand écran</PresentationFormat>
  <Paragraphs>231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Times New Roman</vt:lpstr>
      <vt:lpstr>Presentation Leti</vt:lpstr>
      <vt:lpstr>Planar microlenses for SPAD sensors</vt:lpstr>
      <vt:lpstr>outline</vt:lpstr>
      <vt:lpstr>introduction</vt:lpstr>
      <vt:lpstr>introduction</vt:lpstr>
      <vt:lpstr>Toward planar microlenses</vt:lpstr>
      <vt:lpstr>Theory basics</vt:lpstr>
      <vt:lpstr>process</vt:lpstr>
      <vt:lpstr>process</vt:lpstr>
      <vt:lpstr>Layout and Simulation</vt:lpstr>
      <vt:lpstr>Simulated performances</vt:lpstr>
      <vt:lpstr>Characterization results</vt:lpstr>
      <vt:lpstr>Characterization results</vt:lpstr>
      <vt:lpstr>Previous results on large pitch arrays</vt:lpstr>
      <vt:lpstr>Conclusion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microlenses for SPAD sensors</dc:title>
  <dc:creator>MOUSSY Norbert 175283</dc:creator>
  <cp:lastModifiedBy>MOUSSY Norbert 175283</cp:lastModifiedBy>
  <cp:revision>34</cp:revision>
  <dcterms:created xsi:type="dcterms:W3CDTF">2020-06-03T13:21:38Z</dcterms:created>
  <dcterms:modified xsi:type="dcterms:W3CDTF">2020-06-04T06:57:47Z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0x010100BBE95BD502D790459A488ADB900E3EAE</vt:lpwstr>
  </property>
</Properties>
</file>